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607" r:id="rId2"/>
    <p:sldId id="802" r:id="rId3"/>
    <p:sldId id="803" r:id="rId4"/>
    <p:sldId id="804" r:id="rId5"/>
    <p:sldId id="839" r:id="rId6"/>
    <p:sldId id="805" r:id="rId7"/>
    <p:sldId id="808" r:id="rId8"/>
    <p:sldId id="809" r:id="rId9"/>
    <p:sldId id="840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99">
          <p15:clr>
            <a:srgbClr val="A4A3A4"/>
          </p15:clr>
        </p15:guide>
        <p15:guide id="2" pos="24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0EA00"/>
    <a:srgbClr val="33CB0F"/>
    <a:srgbClr val="BCE292"/>
    <a:srgbClr val="006C31"/>
    <a:srgbClr val="FC6A28"/>
    <a:srgbClr val="E74A03"/>
    <a:srgbClr val="FD7403"/>
    <a:srgbClr val="FC4B04"/>
    <a:srgbClr val="FC3904"/>
    <a:srgbClr val="F96F0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52" autoAdjust="0"/>
    <p:restoredTop sz="81014" autoAdjust="0"/>
  </p:normalViewPr>
  <p:slideViewPr>
    <p:cSldViewPr snapToGrid="0">
      <p:cViewPr varScale="1">
        <p:scale>
          <a:sx n="85" d="100"/>
          <a:sy n="85" d="100"/>
        </p:scale>
        <p:origin x="-888" y="-78"/>
      </p:cViewPr>
      <p:guideLst>
        <p:guide orient="horz" pos="3999"/>
        <p:guide pos="243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4"/>
    </p:cViewPr>
  </p:sorterViewPr>
  <p:notesViewPr>
    <p:cSldViewPr snapToGrid="0">
      <p:cViewPr varScale="1">
        <p:scale>
          <a:sx n="76" d="100"/>
          <a:sy n="76" d="100"/>
        </p:scale>
        <p:origin x="-2064" y="-90"/>
      </p:cViewPr>
      <p:guideLst>
        <p:guide orient="horz" pos="2928"/>
        <p:guide pos="2208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7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7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0271D2-4F16-4F8A-BF1E-514DEA49B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88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675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BDD720-4AB0-44B4-89E9-E70E6E50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9832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E76A26-4CB3-4A6B-8DBE-E67C64365C5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1640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5E0D-1D6D-49F3-B6EC-81A9E41FF4C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6818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5E0D-1D6D-49F3-B6EC-81A9E41FF4C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9928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5E0D-1D6D-49F3-B6EC-81A9E41FF4C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39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F7171-D3C4-4318-8CF6-2C1F6A720A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158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5E0D-1D6D-49F3-B6EC-81A9E41FF4C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1437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5E0D-1D6D-49F3-B6EC-81A9E41FF4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438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0" y="261256"/>
            <a:ext cx="9437914" cy="6183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445" y="1099457"/>
            <a:ext cx="7315201" cy="4800601"/>
          </a:xfrm>
        </p:spPr>
        <p:txBody>
          <a:bodyPr/>
          <a:lstStyle/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14"/>
          <p:cNvSpPr txBox="1">
            <a:spLocks noChangeArrowheads="1"/>
          </p:cNvSpPr>
          <p:nvPr/>
        </p:nvSpPr>
        <p:spPr bwMode="auto">
          <a:xfrm>
            <a:off x="3345072" y="1028700"/>
            <a:ext cx="5221301" cy="1846659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 b="1" dirty="0" smtClean="0">
                <a:solidFill>
                  <a:srgbClr val="0067AC"/>
                </a:solidFill>
              </a:rPr>
              <a:t>Reasons for Cautious</a:t>
            </a:r>
          </a:p>
          <a:p>
            <a:r>
              <a:rPr lang="en-US" sz="3800" b="1" dirty="0" smtClean="0">
                <a:solidFill>
                  <a:srgbClr val="0067AC"/>
                </a:solidFill>
              </a:rPr>
              <a:t>Optimism in the</a:t>
            </a:r>
          </a:p>
          <a:p>
            <a:r>
              <a:rPr lang="en-US" sz="3800" b="1" dirty="0" smtClean="0">
                <a:solidFill>
                  <a:srgbClr val="0067AC"/>
                </a:solidFill>
              </a:rPr>
              <a:t>U.S. Ski Industry</a:t>
            </a:r>
            <a:endParaRPr lang="en-US" sz="3800" b="1" dirty="0">
              <a:solidFill>
                <a:srgbClr val="0067AC"/>
              </a:solidFill>
            </a:endParaRPr>
          </a:p>
        </p:txBody>
      </p:sp>
      <p:pic>
        <p:nvPicPr>
          <p:cNvPr id="64514" name="Picture 2" descr="http://www.imba.com/sites/default/files/imagecache/282square/nsaa_color_300dpi_867x1417%20croppe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066800"/>
            <a:ext cx="2686050" cy="268605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1255"/>
            <a:ext cx="9144000" cy="1121495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itchFamily="34" charset="0"/>
              </a:rPr>
              <a:t>Number of Active Skiers/Snowboarders in the U.S.</a:t>
            </a:r>
            <a:br>
              <a:rPr lang="en-US" sz="3200" dirty="0" smtClean="0">
                <a:latin typeface="Calibri" pitchFamily="34" charset="0"/>
              </a:rPr>
            </a:br>
            <a:r>
              <a:rPr lang="en-US" sz="2000" b="0" dirty="0" smtClean="0">
                <a:latin typeface="Calibri" pitchFamily="34" charset="0"/>
              </a:rPr>
              <a:t>1996/97 – 2013/14</a:t>
            </a:r>
            <a:endParaRPr lang="en-US" sz="2000" b="0" dirty="0">
              <a:latin typeface="Calibri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3" cstate="print"/>
          <a:srcRect t="11986" b="10107"/>
          <a:stretch/>
        </p:blipFill>
        <p:spPr bwMode="auto">
          <a:xfrm>
            <a:off x="758283" y="1349299"/>
            <a:ext cx="7917366" cy="44939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="" xmlns:p14="http://schemas.microsoft.com/office/powerpoint/2010/main" val="341128054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0" y="261256"/>
            <a:ext cx="8218459" cy="1076890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itchFamily="34" charset="0"/>
              </a:rPr>
              <a:t>Change in Vertical Transport Feet per Hour</a:t>
            </a:r>
            <a:r>
              <a:rPr lang="en-US" sz="2900" dirty="0" smtClean="0">
                <a:latin typeface="Calibri" pitchFamily="34" charset="0"/>
              </a:rPr>
              <a:t/>
            </a:r>
            <a:br>
              <a:rPr lang="en-US" sz="2900" dirty="0" smtClean="0">
                <a:latin typeface="Calibri" pitchFamily="34" charset="0"/>
              </a:rPr>
            </a:br>
            <a:r>
              <a:rPr lang="en-US" sz="2000" b="0" dirty="0" smtClean="0">
                <a:latin typeface="Calibri" pitchFamily="34" charset="0"/>
              </a:rPr>
              <a:t>1993/94 – 2013/14</a:t>
            </a:r>
            <a:endParaRPr lang="en-US" sz="2000" b="0" dirty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/>
          <a:srcRect t="17979" b="6555"/>
          <a:stretch/>
        </p:blipFill>
        <p:spPr bwMode="auto">
          <a:xfrm>
            <a:off x="624468" y="1338147"/>
            <a:ext cx="7649736" cy="48173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="" xmlns:p14="http://schemas.microsoft.com/office/powerpoint/2010/main" val="28347837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0" y="261255"/>
            <a:ext cx="8307669" cy="1210705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itchFamily="34" charset="0"/>
              </a:rPr>
              <a:t>Average Ratings of Experience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sz="2000" b="0" dirty="0" smtClean="0">
                <a:latin typeface="Calibri" pitchFamily="34" charset="0"/>
              </a:rPr>
              <a:t>2007/08 – 2013/14</a:t>
            </a:r>
            <a:endParaRPr lang="en-US" sz="2000" b="0" dirty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9899"/>
          <a:stretch/>
        </p:blipFill>
        <p:spPr bwMode="auto">
          <a:xfrm>
            <a:off x="735980" y="1471959"/>
            <a:ext cx="7660888" cy="45385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="" xmlns:p14="http://schemas.microsoft.com/office/powerpoint/2010/main" val="114339495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190" y="261256"/>
            <a:ext cx="8285366" cy="618308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2014/15 Non-Peak Weekend Lift Ticket Price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B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y Resort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17705" b="20326"/>
          <a:stretch/>
        </p:blipFill>
        <p:spPr bwMode="auto">
          <a:xfrm>
            <a:off x="702528" y="1349298"/>
            <a:ext cx="7961970" cy="45385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sz="3200" dirty="0" smtClean="0">
                <a:latin typeface="Calibri" pitchFamily="34" charset="0"/>
              </a:rPr>
              <a:t>Average Season Pass Price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sz="2000" b="0" dirty="0" smtClean="0">
                <a:latin typeface="Calibri" pitchFamily="34" charset="0"/>
              </a:rPr>
              <a:t>2003/04 – 2013/14</a:t>
            </a:r>
            <a:endParaRPr lang="en-US" sz="2000" b="0" dirty="0">
              <a:latin typeface="Calibri" pitchFamily="34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21941" b="21321"/>
          <a:stretch/>
        </p:blipFill>
        <p:spPr bwMode="auto">
          <a:xfrm>
            <a:off x="680225" y="1304693"/>
            <a:ext cx="7638585" cy="45273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="" xmlns:p14="http://schemas.microsoft.com/office/powerpoint/2010/main" val="25022833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644" y="172046"/>
            <a:ext cx="8051190" cy="61830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Calibri" pitchFamily="34" charset="0"/>
              </a:rPr>
              <a:t>U.S. Skier/Snowboarder Visits, Gross Revenue, and Operating </a:t>
            </a:r>
            <a:r>
              <a:rPr lang="en-US" sz="3200" dirty="0" smtClean="0">
                <a:latin typeface="Calibri" pitchFamily="34" charset="0"/>
              </a:rPr>
              <a:t>Profit</a:t>
            </a:r>
            <a:r>
              <a:rPr lang="en-US" sz="2900" dirty="0" smtClean="0">
                <a:latin typeface="Calibri" pitchFamily="34" charset="0"/>
              </a:rPr>
              <a:t/>
            </a:r>
            <a:br>
              <a:rPr lang="en-US" sz="2900" dirty="0" smtClean="0">
                <a:latin typeface="Calibri" pitchFamily="34" charset="0"/>
              </a:rPr>
            </a:br>
            <a:r>
              <a:rPr lang="en-US" sz="2000" b="0" dirty="0" smtClean="0">
                <a:latin typeface="Calibri" pitchFamily="34" charset="0"/>
              </a:rPr>
              <a:t>2001/02 – 2013/14</a:t>
            </a:r>
            <a:endParaRPr lang="en-US" sz="2000" b="0" dirty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11525" b="24867"/>
          <a:stretch/>
        </p:blipFill>
        <p:spPr bwMode="auto">
          <a:xfrm>
            <a:off x="802887" y="1605776"/>
            <a:ext cx="7560527" cy="45719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</p:spTree>
    <p:extLst>
      <p:ext uri="{BB962C8B-B14F-4D97-AF65-F5344CB8AC3E}">
        <p14:creationId xmlns="" xmlns:p14="http://schemas.microsoft.com/office/powerpoint/2010/main" val="17461157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 t="13963" b="21985"/>
          <a:stretch/>
        </p:blipFill>
        <p:spPr bwMode="auto">
          <a:xfrm>
            <a:off x="524107" y="1148575"/>
            <a:ext cx="7939668" cy="47169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/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190" y="261256"/>
            <a:ext cx="8285366" cy="618308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Pre-Tax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Unadjusted Operating Margin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2013/14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190" y="261256"/>
            <a:ext cx="8285366" cy="618308"/>
          </a:xfr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Looking Forward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317" y="1014761"/>
            <a:ext cx="8028878" cy="4733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Last season resorts introduced over 1,000,000 first timers to the sport, and we did so with operations better able to convert them into life-long guests than at any other point in our sport’s history.  </a:t>
            </a:r>
          </a:p>
          <a:p>
            <a:pPr marL="457200" indent="-457200"/>
            <a:endParaRPr lang="en-US" sz="2000" dirty="0" smtClean="0">
              <a:latin typeface="Calibri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Through hard work and cautious consideration of the threats and challenges the industry faces, resort operators have established a firm foundation for success.  </a:t>
            </a:r>
          </a:p>
          <a:p>
            <a:pPr marL="457200" indent="-457200"/>
            <a:endParaRPr lang="en-US" sz="2000" dirty="0" smtClean="0">
              <a:latin typeface="Calibri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With continued dedication and proactive effort, there is every indication that the industry can continue to grow participation and revenue while maintaining profitability.  </a:t>
            </a:r>
          </a:p>
          <a:p>
            <a:pPr marL="457200" indent="-457200"/>
            <a:endParaRPr lang="en-US" sz="2000" dirty="0" smtClean="0">
              <a:latin typeface="Calibri" pitchFamily="34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Challenges do exist, but the potential for future success is shared by resorts of all sizes and by resorts in all regions of the country.  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W STR  template 1.21.04">
  <a:themeElements>
    <a:clrScheme name="">
      <a:dk1>
        <a:srgbClr val="000000"/>
      </a:dk1>
      <a:lt1>
        <a:srgbClr val="FFFFFF"/>
      </a:lt1>
      <a:dk2>
        <a:srgbClr val="0067AC"/>
      </a:dk2>
      <a:lt2>
        <a:srgbClr val="DDDDDD"/>
      </a:lt2>
      <a:accent1>
        <a:srgbClr val="803911"/>
      </a:accent1>
      <a:accent2>
        <a:srgbClr val="BD794C"/>
      </a:accent2>
      <a:accent3>
        <a:srgbClr val="FFFFFF"/>
      </a:accent3>
      <a:accent4>
        <a:srgbClr val="000000"/>
      </a:accent4>
      <a:accent5>
        <a:srgbClr val="C0AEAA"/>
      </a:accent5>
      <a:accent6>
        <a:srgbClr val="AB6D44"/>
      </a:accent6>
      <a:hlink>
        <a:srgbClr val="CCCC66"/>
      </a:hlink>
      <a:folHlink>
        <a:srgbClr val="B48832"/>
      </a:folHlink>
    </a:clrScheme>
    <a:fontScheme name="2_NEW STR  template 1.21.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FF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FFFF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W STR  template 1.21.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TR  template 1.21.0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TR  template 1.21.0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TR  template 1.21.0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TR  template 1.21.0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TR  template 1.21.0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STR  template 1.21.0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STR  template 1.21.0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STR  template 1.21.0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STR  template 1.21.0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STR  template 1.21.0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STR  template 1.21.0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STR  template 1.21.04 13">
        <a:dk1>
          <a:srgbClr val="DDDDDD"/>
        </a:dk1>
        <a:lt1>
          <a:srgbClr val="FFFFFF"/>
        </a:lt1>
        <a:dk2>
          <a:srgbClr val="000000"/>
        </a:dk2>
        <a:lt2>
          <a:srgbClr val="FFFFFF"/>
        </a:lt2>
        <a:accent1>
          <a:srgbClr val="803911"/>
        </a:accent1>
        <a:accent2>
          <a:srgbClr val="BD794C"/>
        </a:accent2>
        <a:accent3>
          <a:srgbClr val="AAAAAA"/>
        </a:accent3>
        <a:accent4>
          <a:srgbClr val="DADADA"/>
        </a:accent4>
        <a:accent5>
          <a:srgbClr val="C0AEAA"/>
        </a:accent5>
        <a:accent6>
          <a:srgbClr val="AB6D44"/>
        </a:accent6>
        <a:hlink>
          <a:srgbClr val="CCCC66"/>
        </a:hlink>
        <a:folHlink>
          <a:srgbClr val="B48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13141</TotalTime>
  <Words>179</Words>
  <Application>Microsoft Office PowerPoint</Application>
  <PresentationFormat>On-screen Show (4:3)</PresentationFormat>
  <Paragraphs>27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2_NEW STR  template 1.21.04</vt:lpstr>
      <vt:lpstr>Slide 1</vt:lpstr>
      <vt:lpstr>Number of Active Skiers/Snowboarders in the U.S. 1996/97 – 2013/14</vt:lpstr>
      <vt:lpstr>Change in Vertical Transport Feet per Hour 1993/94 – 2013/14</vt:lpstr>
      <vt:lpstr>Average Ratings of Experience 2007/08 – 2013/14</vt:lpstr>
      <vt:lpstr>Slide 5</vt:lpstr>
      <vt:lpstr>Average Season Pass Price 2003/04 – 2013/14</vt:lpstr>
      <vt:lpstr>U.S. Skier/Snowboarder Visits, Gross Revenue, and Operating Profit 2001/02 – 2013/14</vt:lpstr>
      <vt:lpstr>Slide 8</vt:lpstr>
      <vt:lpstr>Slide 9</vt:lpstr>
    </vt:vector>
  </TitlesOfParts>
  <Company>RDQ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</dc:creator>
  <cp:lastModifiedBy>administrator</cp:lastModifiedBy>
  <cp:revision>785</cp:revision>
  <dcterms:created xsi:type="dcterms:W3CDTF">2003-12-02T23:22:49Z</dcterms:created>
  <dcterms:modified xsi:type="dcterms:W3CDTF">2015-03-02T21:09:04Z</dcterms:modified>
</cp:coreProperties>
</file>