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6" r:id="rId7"/>
    <p:sldId id="264" r:id="rId8"/>
    <p:sldId id="261" r:id="rId9"/>
    <p:sldId id="267" r:id="rId10"/>
    <p:sldId id="268" r:id="rId11"/>
    <p:sldId id="269" r:id="rId12"/>
    <p:sldId id="270" r:id="rId13"/>
    <p:sldId id="271" r:id="rId14"/>
    <p:sldId id="272"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94" d="100"/>
          <a:sy n="94" d="100"/>
        </p:scale>
        <p:origin x="288" y="78"/>
      </p:cViewPr>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8039F4-BA23-49A3-B7FA-A8DCAD8ACE9E}" type="datetimeFigureOut">
              <a:rPr lang="en-US" smtClean="0"/>
              <a:t>3/12/2015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14CC71-97CF-4445-AF70-679574C00B01}" type="slidenum">
              <a:rPr lang="en-US" smtClean="0"/>
              <a:t>‹#›</a:t>
            </a:fld>
            <a:endParaRPr lang="en-US"/>
          </a:p>
        </p:txBody>
      </p:sp>
    </p:spTree>
    <p:extLst>
      <p:ext uri="{BB962C8B-B14F-4D97-AF65-F5344CB8AC3E}">
        <p14:creationId xmlns:p14="http://schemas.microsoft.com/office/powerpoint/2010/main" val="450310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D37E1-D8F6-486C-B9F9-3E60950F3952}" type="datetimeFigureOut">
              <a:rPr lang="en-US" smtClean="0"/>
              <a:t>3/12/2015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51871-6707-402F-81DE-E9A2B3D4399C}" type="slidenum">
              <a:rPr lang="en-US" smtClean="0"/>
              <a:t>‹#›</a:t>
            </a:fld>
            <a:endParaRPr lang="en-US"/>
          </a:p>
        </p:txBody>
      </p:sp>
    </p:spTree>
    <p:extLst>
      <p:ext uri="{BB962C8B-B14F-4D97-AF65-F5344CB8AC3E}">
        <p14:creationId xmlns:p14="http://schemas.microsoft.com/office/powerpoint/2010/main" val="390623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1</a:t>
            </a:fld>
            <a:endParaRPr lang="en-US"/>
          </a:p>
        </p:txBody>
      </p:sp>
    </p:spTree>
    <p:extLst>
      <p:ext uri="{BB962C8B-B14F-4D97-AF65-F5344CB8AC3E}">
        <p14:creationId xmlns:p14="http://schemas.microsoft.com/office/powerpoint/2010/main" val="181169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11</a:t>
            </a:fld>
            <a:endParaRPr lang="en-US"/>
          </a:p>
        </p:txBody>
      </p:sp>
    </p:spTree>
    <p:extLst>
      <p:ext uri="{BB962C8B-B14F-4D97-AF65-F5344CB8AC3E}">
        <p14:creationId xmlns:p14="http://schemas.microsoft.com/office/powerpoint/2010/main" val="359653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12</a:t>
            </a:fld>
            <a:endParaRPr lang="en-US"/>
          </a:p>
        </p:txBody>
      </p:sp>
    </p:spTree>
    <p:extLst>
      <p:ext uri="{BB962C8B-B14F-4D97-AF65-F5344CB8AC3E}">
        <p14:creationId xmlns:p14="http://schemas.microsoft.com/office/powerpoint/2010/main" val="322294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13</a:t>
            </a:fld>
            <a:endParaRPr lang="en-US"/>
          </a:p>
        </p:txBody>
      </p:sp>
    </p:spTree>
    <p:extLst>
      <p:ext uri="{BB962C8B-B14F-4D97-AF65-F5344CB8AC3E}">
        <p14:creationId xmlns:p14="http://schemas.microsoft.com/office/powerpoint/2010/main" val="335034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14</a:t>
            </a:fld>
            <a:endParaRPr lang="en-US"/>
          </a:p>
        </p:txBody>
      </p:sp>
    </p:spTree>
    <p:extLst>
      <p:ext uri="{BB962C8B-B14F-4D97-AF65-F5344CB8AC3E}">
        <p14:creationId xmlns:p14="http://schemas.microsoft.com/office/powerpoint/2010/main" val="291619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3</a:t>
            </a:fld>
            <a:endParaRPr lang="en-US"/>
          </a:p>
        </p:txBody>
      </p:sp>
    </p:spTree>
    <p:extLst>
      <p:ext uri="{BB962C8B-B14F-4D97-AF65-F5344CB8AC3E}">
        <p14:creationId xmlns:p14="http://schemas.microsoft.com/office/powerpoint/2010/main" val="314032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4</a:t>
            </a:fld>
            <a:endParaRPr lang="en-US"/>
          </a:p>
        </p:txBody>
      </p:sp>
    </p:spTree>
    <p:extLst>
      <p:ext uri="{BB962C8B-B14F-4D97-AF65-F5344CB8AC3E}">
        <p14:creationId xmlns:p14="http://schemas.microsoft.com/office/powerpoint/2010/main" val="3429203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5</a:t>
            </a:fld>
            <a:endParaRPr lang="en-US"/>
          </a:p>
        </p:txBody>
      </p:sp>
    </p:spTree>
    <p:extLst>
      <p:ext uri="{BB962C8B-B14F-4D97-AF65-F5344CB8AC3E}">
        <p14:creationId xmlns:p14="http://schemas.microsoft.com/office/powerpoint/2010/main" val="242076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6</a:t>
            </a:fld>
            <a:endParaRPr lang="en-US"/>
          </a:p>
        </p:txBody>
      </p:sp>
    </p:spTree>
    <p:extLst>
      <p:ext uri="{BB962C8B-B14F-4D97-AF65-F5344CB8AC3E}">
        <p14:creationId xmlns:p14="http://schemas.microsoft.com/office/powerpoint/2010/main" val="104240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7</a:t>
            </a:fld>
            <a:endParaRPr lang="en-US"/>
          </a:p>
        </p:txBody>
      </p:sp>
    </p:spTree>
    <p:extLst>
      <p:ext uri="{BB962C8B-B14F-4D97-AF65-F5344CB8AC3E}">
        <p14:creationId xmlns:p14="http://schemas.microsoft.com/office/powerpoint/2010/main" val="28654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8</a:t>
            </a:fld>
            <a:endParaRPr lang="en-US"/>
          </a:p>
        </p:txBody>
      </p:sp>
    </p:spTree>
    <p:extLst>
      <p:ext uri="{BB962C8B-B14F-4D97-AF65-F5344CB8AC3E}">
        <p14:creationId xmlns:p14="http://schemas.microsoft.com/office/powerpoint/2010/main" val="142889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9</a:t>
            </a:fld>
            <a:endParaRPr lang="en-US"/>
          </a:p>
        </p:txBody>
      </p:sp>
    </p:spTree>
    <p:extLst>
      <p:ext uri="{BB962C8B-B14F-4D97-AF65-F5344CB8AC3E}">
        <p14:creationId xmlns:p14="http://schemas.microsoft.com/office/powerpoint/2010/main" val="62170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51871-6707-402F-81DE-E9A2B3D4399C}" type="slidenum">
              <a:rPr lang="en-US" smtClean="0"/>
              <a:t>10</a:t>
            </a:fld>
            <a:endParaRPr lang="en-US"/>
          </a:p>
        </p:txBody>
      </p:sp>
    </p:spTree>
    <p:extLst>
      <p:ext uri="{BB962C8B-B14F-4D97-AF65-F5344CB8AC3E}">
        <p14:creationId xmlns:p14="http://schemas.microsoft.com/office/powerpoint/2010/main" val="108323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1FC5F5-72FB-4729-A999-44E6D6989A33}"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39145-5F03-4821-B677-519DA3891763}"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32163-0166-497E-A487-34B20B0151FF}"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4D6D98-C47B-4B20-8F56-617952E69116}"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162E3-B79B-4A75-9BB2-578162F29F3A}"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2CF972-F243-4253-8B81-AF4BA036D294}"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0328D-718E-4253-88F8-9D2635C6128F}"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1FCF11-6445-48BB-9699-F28341521FE9}"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6764C-0D90-4E1F-9B02-935F18A3CA39}"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353B0-580C-411E-8F55-B666DC569E98}" type="datetime1">
              <a:rPr lang="en-US" smtClean="0"/>
              <a:t>3/12/2015</a:t>
            </a:fld>
            <a:endParaRPr lang="en-US" dirty="0"/>
          </a:p>
        </p:txBody>
      </p:sp>
      <p:sp>
        <p:nvSpPr>
          <p:cNvPr id="5" name="Footer Placeholder 4"/>
          <p:cNvSpPr>
            <a:spLocks noGrp="1"/>
          </p:cNvSpPr>
          <p:nvPr>
            <p:ph type="ftr" sz="quarter" idx="11"/>
          </p:nvPr>
        </p:nvSpPr>
        <p:spPr/>
        <p:txBody>
          <a:bodyPr/>
          <a:lstStyle/>
          <a:p>
            <a:r>
              <a:rPr lang="en-US" smtClean="0"/>
              <a:t>© Ben Mendenhall 2015</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BB55F7-8397-4FEA-A927-B2098C50ED70}" type="datetime1">
              <a:rPr lang="en-US" smtClean="0"/>
              <a:t>3/12/2015</a:t>
            </a:fld>
            <a:endParaRPr lang="en-US" dirty="0"/>
          </a:p>
        </p:txBody>
      </p:sp>
      <p:sp>
        <p:nvSpPr>
          <p:cNvPr id="6" name="Footer Placeholder 5"/>
          <p:cNvSpPr>
            <a:spLocks noGrp="1"/>
          </p:cNvSpPr>
          <p:nvPr>
            <p:ph type="ftr" sz="quarter" idx="11"/>
          </p:nvPr>
        </p:nvSpPr>
        <p:spPr/>
        <p:txBody>
          <a:bodyPr/>
          <a:lstStyle/>
          <a:p>
            <a:r>
              <a:rPr lang="en-US" smtClean="0"/>
              <a:t>© Ben Mendenhall 2015</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85ED80-F32D-4F75-B06C-8E49B1F35B8C}" type="datetime1">
              <a:rPr lang="en-US" smtClean="0"/>
              <a:t>3/12/2015</a:t>
            </a:fld>
            <a:endParaRPr lang="en-US" dirty="0"/>
          </a:p>
        </p:txBody>
      </p:sp>
      <p:sp>
        <p:nvSpPr>
          <p:cNvPr id="8" name="Footer Placeholder 7"/>
          <p:cNvSpPr>
            <a:spLocks noGrp="1"/>
          </p:cNvSpPr>
          <p:nvPr>
            <p:ph type="ftr" sz="quarter" idx="11"/>
          </p:nvPr>
        </p:nvSpPr>
        <p:spPr/>
        <p:txBody>
          <a:bodyPr/>
          <a:lstStyle/>
          <a:p>
            <a:r>
              <a:rPr lang="en-US" smtClean="0"/>
              <a:t>© Ben Mendenhall 2015</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FE50D9-6499-4418-89C3-9231DE2D29B1}" type="datetime1">
              <a:rPr lang="en-US" smtClean="0"/>
              <a:t>3/12/2015</a:t>
            </a:fld>
            <a:endParaRPr lang="en-US" dirty="0"/>
          </a:p>
        </p:txBody>
      </p:sp>
      <p:sp>
        <p:nvSpPr>
          <p:cNvPr id="4" name="Footer Placeholder 3"/>
          <p:cNvSpPr>
            <a:spLocks noGrp="1"/>
          </p:cNvSpPr>
          <p:nvPr>
            <p:ph type="ftr" sz="quarter" idx="11"/>
          </p:nvPr>
        </p:nvSpPr>
        <p:spPr/>
        <p:txBody>
          <a:bodyPr/>
          <a:lstStyle/>
          <a:p>
            <a:r>
              <a:rPr lang="en-US" smtClean="0"/>
              <a:t>© Ben Mendenhall 2015</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0476D-CF42-4684-A279-7C025E0B8FEC}" type="datetime1">
              <a:rPr lang="en-US" smtClean="0"/>
              <a:t>3/12/2015</a:t>
            </a:fld>
            <a:endParaRPr lang="en-US" dirty="0"/>
          </a:p>
        </p:txBody>
      </p:sp>
      <p:sp>
        <p:nvSpPr>
          <p:cNvPr id="3" name="Footer Placeholder 2"/>
          <p:cNvSpPr>
            <a:spLocks noGrp="1"/>
          </p:cNvSpPr>
          <p:nvPr>
            <p:ph type="ftr" sz="quarter" idx="11"/>
          </p:nvPr>
        </p:nvSpPr>
        <p:spPr/>
        <p:txBody>
          <a:bodyPr/>
          <a:lstStyle/>
          <a:p>
            <a:r>
              <a:rPr lang="en-US" smtClean="0"/>
              <a:t>© Ben Mendenhall 2015</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2189B-AFAE-4D4A-96D5-FDAB0952E1DF}" type="datetime1">
              <a:rPr lang="en-US" smtClean="0"/>
              <a:t>3/12/2015</a:t>
            </a:fld>
            <a:endParaRPr lang="en-US" dirty="0"/>
          </a:p>
        </p:txBody>
      </p:sp>
      <p:sp>
        <p:nvSpPr>
          <p:cNvPr id="6" name="Footer Placeholder 5"/>
          <p:cNvSpPr>
            <a:spLocks noGrp="1"/>
          </p:cNvSpPr>
          <p:nvPr>
            <p:ph type="ftr" sz="quarter" idx="11"/>
          </p:nvPr>
        </p:nvSpPr>
        <p:spPr/>
        <p:txBody>
          <a:bodyPr/>
          <a:lstStyle/>
          <a:p>
            <a:r>
              <a:rPr lang="en-US" smtClean="0"/>
              <a:t>© Ben Mendenhall 2015</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5A418-5BC9-4C54-A7DF-FB1095B14061}" type="datetime1">
              <a:rPr lang="en-US" smtClean="0"/>
              <a:t>3/12/2015</a:t>
            </a:fld>
            <a:endParaRPr lang="en-US" dirty="0"/>
          </a:p>
        </p:txBody>
      </p:sp>
      <p:sp>
        <p:nvSpPr>
          <p:cNvPr id="6" name="Footer Placeholder 5"/>
          <p:cNvSpPr>
            <a:spLocks noGrp="1"/>
          </p:cNvSpPr>
          <p:nvPr>
            <p:ph type="ftr" sz="quarter" idx="11"/>
          </p:nvPr>
        </p:nvSpPr>
        <p:spPr/>
        <p:txBody>
          <a:bodyPr/>
          <a:lstStyle/>
          <a:p>
            <a:r>
              <a:rPr lang="en-US" smtClean="0"/>
              <a:t>© Ben Mendenhall 2015</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12C723-04F3-4F42-AFAC-519A9BE6435D}" type="datetime1">
              <a:rPr lang="en-US" smtClean="0"/>
              <a:t>3/12/2015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Ben Mendenhall 2015</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840" y="345440"/>
            <a:ext cx="8737599" cy="1073956"/>
          </a:xfrm>
        </p:spPr>
        <p:txBody>
          <a:bodyPr/>
          <a:lstStyle/>
          <a:p>
            <a:pPr algn="ctr"/>
            <a:r>
              <a:rPr lang="en-US" dirty="0" smtClean="0"/>
              <a:t>Colorado Economic Update </a:t>
            </a:r>
            <a:endParaRPr lang="en-US" dirty="0"/>
          </a:p>
        </p:txBody>
      </p:sp>
      <p:sp>
        <p:nvSpPr>
          <p:cNvPr id="3" name="Subtitle 2"/>
          <p:cNvSpPr>
            <a:spLocks noGrp="1"/>
          </p:cNvSpPr>
          <p:nvPr>
            <p:ph type="subTitle" idx="1"/>
          </p:nvPr>
        </p:nvSpPr>
        <p:spPr>
          <a:xfrm>
            <a:off x="751840" y="5666273"/>
            <a:ext cx="7766936" cy="1096899"/>
          </a:xfrm>
        </p:spPr>
        <p:txBody>
          <a:bodyPr/>
          <a:lstStyle/>
          <a:p>
            <a:pPr algn="ctr"/>
            <a:r>
              <a:rPr lang="en-US" dirty="0" smtClean="0"/>
              <a:t>Colorado Association of Ski Towns – March 2015 Meeting</a:t>
            </a:r>
          </a:p>
          <a:p>
            <a:pPr algn="ctr"/>
            <a:r>
              <a:rPr lang="en-US" dirty="0" smtClean="0"/>
              <a:t>Ben Mendenhall – COLOTRUST</a:t>
            </a:r>
            <a:endParaRPr lang="en-US" dirty="0"/>
          </a:p>
        </p:txBody>
      </p:sp>
      <p:pic>
        <p:nvPicPr>
          <p:cNvPr id="7" name="Picture 6"/>
          <p:cNvPicPr>
            <a:picLocks noChangeAspect="1"/>
          </p:cNvPicPr>
          <p:nvPr/>
        </p:nvPicPr>
        <p:blipFill>
          <a:blip r:embed="rId3"/>
          <a:stretch>
            <a:fillRect/>
          </a:stretch>
        </p:blipFill>
        <p:spPr>
          <a:xfrm>
            <a:off x="1366136" y="1569868"/>
            <a:ext cx="6343227" cy="3945933"/>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Footer Placeholder 4"/>
          <p:cNvSpPr>
            <a:spLocks noGrp="1"/>
          </p:cNvSpPr>
          <p:nvPr>
            <p:ph type="ftr" sz="quarter" idx="11"/>
          </p:nvPr>
        </p:nvSpPr>
        <p:spPr>
          <a:xfrm>
            <a:off x="28020" y="6406487"/>
            <a:ext cx="1303866"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3446781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240454" y="843279"/>
            <a:ext cx="7277946" cy="5563207"/>
          </a:xfrm>
        </p:spPr>
        <p:txBody>
          <a:bodyPr>
            <a:normAutofit/>
          </a:bodyPr>
          <a:lstStyle/>
          <a:p>
            <a:r>
              <a:rPr lang="en-US" sz="2400" b="1" dirty="0" smtClean="0"/>
              <a:t>Central Mountains</a:t>
            </a:r>
          </a:p>
          <a:p>
            <a:pPr lvl="1"/>
            <a:r>
              <a:rPr lang="en-US" sz="2200" dirty="0" smtClean="0"/>
              <a:t>Gunnison, Chaffee, Park Counties are improving</a:t>
            </a:r>
            <a:endParaRPr lang="en-US" sz="2200" dirty="0"/>
          </a:p>
          <a:p>
            <a:pPr lvl="2"/>
            <a:r>
              <a:rPr lang="en-US" sz="2000" dirty="0" err="1" smtClean="0"/>
              <a:t>Salida</a:t>
            </a:r>
            <a:r>
              <a:rPr lang="en-US" sz="2000" dirty="0" smtClean="0"/>
              <a:t> </a:t>
            </a:r>
            <a:r>
              <a:rPr lang="en-US" sz="2000" dirty="0" smtClean="0"/>
              <a:t>experienced </a:t>
            </a:r>
            <a:r>
              <a:rPr lang="en-US" sz="2000" dirty="0" smtClean="0"/>
              <a:t>higher than average sales tax revenues </a:t>
            </a:r>
          </a:p>
          <a:p>
            <a:pPr lvl="2"/>
            <a:r>
              <a:rPr lang="en-US" sz="2000" dirty="0" smtClean="0"/>
              <a:t>Gunnison received a new tractor supply company</a:t>
            </a:r>
          </a:p>
          <a:p>
            <a:pPr lvl="2"/>
            <a:r>
              <a:rPr lang="en-US" sz="2000" dirty="0" smtClean="0"/>
              <a:t>Crested Butte sales tax is above state average </a:t>
            </a:r>
          </a:p>
          <a:p>
            <a:pPr lvl="3"/>
            <a:r>
              <a:rPr lang="en-US" dirty="0" smtClean="0"/>
              <a:t>Bud Light event boosted revenues </a:t>
            </a:r>
            <a:endParaRPr lang="en-US" dirty="0"/>
          </a:p>
          <a:p>
            <a:pPr lvl="1"/>
            <a:r>
              <a:rPr lang="en-US" sz="2200" dirty="0" smtClean="0"/>
              <a:t>Park County experienced higher than usual tourism</a:t>
            </a:r>
            <a:endParaRPr lang="en-US" sz="2200" dirty="0"/>
          </a:p>
          <a:p>
            <a:pPr lvl="2"/>
            <a:r>
              <a:rPr lang="en-US" sz="1800" dirty="0" smtClean="0"/>
              <a:t>New community events &amp; concerts helped revenues </a:t>
            </a:r>
          </a:p>
          <a:p>
            <a:pPr lvl="2"/>
            <a:r>
              <a:rPr lang="en-US" sz="1800" dirty="0" smtClean="0"/>
              <a:t>Summer recreational activities and events were up </a:t>
            </a:r>
            <a:endParaRPr lang="en-US" sz="1800" dirty="0"/>
          </a:p>
          <a:p>
            <a:pPr lvl="1"/>
            <a:r>
              <a:rPr lang="en-US" sz="2200" dirty="0" smtClean="0"/>
              <a:t>Property tax valuations expected to increase in 2015</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7682011" y="1320800"/>
            <a:ext cx="2500641" cy="3757794"/>
          </a:xfrm>
          <a:prstGeom prst="rect">
            <a:avLst/>
          </a:prstGeom>
        </p:spPr>
      </p:pic>
      <p:sp>
        <p:nvSpPr>
          <p:cNvPr id="6" name="Footer Placeholder 5"/>
          <p:cNvSpPr>
            <a:spLocks noGrp="1"/>
          </p:cNvSpPr>
          <p:nvPr>
            <p:ph type="ftr" sz="quarter" idx="11"/>
          </p:nvPr>
        </p:nvSpPr>
        <p:spPr>
          <a:xfrm>
            <a:off x="0" y="6492875"/>
            <a:ext cx="1491343"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1952632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184398" y="681990"/>
            <a:ext cx="9773803" cy="5059680"/>
          </a:xfrm>
        </p:spPr>
        <p:txBody>
          <a:bodyPr>
            <a:normAutofit fontScale="92500" lnSpcReduction="10000"/>
          </a:bodyPr>
          <a:lstStyle/>
          <a:p>
            <a:r>
              <a:rPr lang="en-US" sz="2400" b="1" dirty="0" smtClean="0"/>
              <a:t>Southeast Colorado </a:t>
            </a:r>
          </a:p>
          <a:p>
            <a:pPr lvl="1"/>
            <a:r>
              <a:rPr lang="en-US" sz="2200" dirty="0" smtClean="0"/>
              <a:t>Economically depressed area of the state</a:t>
            </a:r>
            <a:endParaRPr lang="en-US" sz="2200" dirty="0"/>
          </a:p>
          <a:p>
            <a:pPr lvl="2"/>
            <a:r>
              <a:rPr lang="en-US" sz="2000" dirty="0" smtClean="0"/>
              <a:t>Trinidad cannot lure businesses in </a:t>
            </a:r>
          </a:p>
          <a:p>
            <a:pPr lvl="2"/>
            <a:r>
              <a:rPr lang="en-US" sz="2000" dirty="0" smtClean="0"/>
              <a:t>Population is decreasing </a:t>
            </a:r>
          </a:p>
          <a:p>
            <a:pPr lvl="2"/>
            <a:r>
              <a:rPr lang="en-US" sz="2000" dirty="0" smtClean="0"/>
              <a:t>School district enrollments are way down</a:t>
            </a:r>
            <a:r>
              <a:rPr lang="en-US" dirty="0" smtClean="0"/>
              <a:t> </a:t>
            </a:r>
            <a:endParaRPr lang="en-US" dirty="0"/>
          </a:p>
          <a:p>
            <a:pPr lvl="1"/>
            <a:r>
              <a:rPr lang="en-US" sz="2200" dirty="0" smtClean="0"/>
              <a:t>Higher than average moisture </a:t>
            </a:r>
            <a:endParaRPr lang="en-US" sz="2200" dirty="0"/>
          </a:p>
          <a:p>
            <a:pPr lvl="2"/>
            <a:r>
              <a:rPr lang="en-US" sz="1800" dirty="0" smtClean="0"/>
              <a:t>Wheat production was up from 2013</a:t>
            </a:r>
          </a:p>
          <a:p>
            <a:pPr lvl="2"/>
            <a:r>
              <a:rPr lang="en-US" sz="1800" dirty="0" smtClean="0"/>
              <a:t>Draught conditions improved</a:t>
            </a:r>
            <a:endParaRPr lang="en-US" sz="1800" dirty="0"/>
          </a:p>
          <a:p>
            <a:pPr lvl="1"/>
            <a:r>
              <a:rPr lang="en-US" sz="2200" dirty="0"/>
              <a:t>Pueblo area is stagnant </a:t>
            </a:r>
          </a:p>
          <a:p>
            <a:pPr lvl="2"/>
            <a:r>
              <a:rPr lang="en-US" sz="2000" dirty="0"/>
              <a:t>Cannot lure in businesses</a:t>
            </a:r>
          </a:p>
          <a:p>
            <a:pPr lvl="2"/>
            <a:r>
              <a:rPr lang="en-US" sz="2000" dirty="0"/>
              <a:t>Minor increase in property tax valuations expected in 2015</a:t>
            </a:r>
          </a:p>
          <a:p>
            <a:pPr lvl="1"/>
            <a:r>
              <a:rPr lang="en-US" sz="2200" dirty="0" smtClean="0"/>
              <a:t>Wind Farms are starting to explore Prowers &amp; Baca Counties</a:t>
            </a:r>
          </a:p>
          <a:p>
            <a:pPr lvl="2"/>
            <a:r>
              <a:rPr lang="en-US" sz="2000" dirty="0" smtClean="0"/>
              <a:t>Could be a positive indicator for area</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p:cNvPicPr>
            <a:picLocks noChangeAspect="1"/>
          </p:cNvPicPr>
          <p:nvPr/>
        </p:nvPicPr>
        <p:blipFill>
          <a:blip r:embed="rId3"/>
          <a:stretch>
            <a:fillRect/>
          </a:stretch>
        </p:blipFill>
        <p:spPr>
          <a:xfrm>
            <a:off x="6408696" y="1550642"/>
            <a:ext cx="3470720" cy="2599690"/>
          </a:xfrm>
          <a:prstGeom prst="rect">
            <a:avLst/>
          </a:prstGeom>
        </p:spPr>
      </p:pic>
      <p:sp>
        <p:nvSpPr>
          <p:cNvPr id="7" name="Footer Placeholder 6"/>
          <p:cNvSpPr>
            <a:spLocks noGrp="1"/>
          </p:cNvSpPr>
          <p:nvPr>
            <p:ph type="ftr" sz="quarter" idx="11"/>
          </p:nvPr>
        </p:nvSpPr>
        <p:spPr>
          <a:xfrm>
            <a:off x="0" y="6492875"/>
            <a:ext cx="1480457"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158365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209973" y="762000"/>
            <a:ext cx="9827405" cy="5059680"/>
          </a:xfrm>
        </p:spPr>
        <p:txBody>
          <a:bodyPr>
            <a:noAutofit/>
          </a:bodyPr>
          <a:lstStyle/>
          <a:p>
            <a:r>
              <a:rPr lang="en-US" sz="2000" b="1" dirty="0" smtClean="0"/>
              <a:t>I-70 Corridor </a:t>
            </a:r>
          </a:p>
          <a:p>
            <a:pPr lvl="1"/>
            <a:r>
              <a:rPr lang="en-US" sz="2000" dirty="0" smtClean="0"/>
              <a:t>Above average sales tax revenues </a:t>
            </a:r>
            <a:endParaRPr lang="en-US" sz="2000" dirty="0"/>
          </a:p>
          <a:p>
            <a:pPr lvl="2"/>
            <a:r>
              <a:rPr lang="en-US" sz="2000" dirty="0" smtClean="0"/>
              <a:t>Budgets have increased</a:t>
            </a:r>
          </a:p>
          <a:p>
            <a:pPr lvl="2"/>
            <a:r>
              <a:rPr lang="en-US" sz="2000" dirty="0" smtClean="0"/>
              <a:t>Cannabis</a:t>
            </a:r>
            <a:endParaRPr lang="en-US" sz="2000" dirty="0"/>
          </a:p>
          <a:p>
            <a:pPr lvl="1"/>
            <a:r>
              <a:rPr lang="en-US" sz="2000" dirty="0" smtClean="0"/>
              <a:t>Increased population </a:t>
            </a:r>
            <a:endParaRPr lang="en-US" sz="2000" dirty="0"/>
          </a:p>
          <a:p>
            <a:pPr lvl="2"/>
            <a:r>
              <a:rPr lang="en-US" sz="2000" dirty="0" smtClean="0"/>
              <a:t>Short term workers influx</a:t>
            </a:r>
            <a:endParaRPr lang="en-US" sz="2000" dirty="0"/>
          </a:p>
          <a:p>
            <a:pPr lvl="1"/>
            <a:r>
              <a:rPr lang="en-US" sz="2000" dirty="0" smtClean="0"/>
              <a:t>Property tax valuations expected to increase</a:t>
            </a:r>
            <a:endParaRPr lang="en-US" sz="2000" dirty="0"/>
          </a:p>
          <a:p>
            <a:pPr lvl="2"/>
            <a:r>
              <a:rPr lang="en-US" sz="2000" dirty="0" smtClean="0"/>
              <a:t>Roaring Fork Valley home prices increasing </a:t>
            </a:r>
            <a:endParaRPr lang="en-US" sz="2000" dirty="0"/>
          </a:p>
          <a:p>
            <a:pPr lvl="1"/>
            <a:r>
              <a:rPr lang="en-US" sz="2000" dirty="0" smtClean="0"/>
              <a:t>Inflated housing costs </a:t>
            </a:r>
          </a:p>
          <a:p>
            <a:pPr lvl="2"/>
            <a:r>
              <a:rPr lang="en-US" sz="2000" dirty="0" smtClean="0"/>
              <a:t>Rental rates are way up</a:t>
            </a:r>
          </a:p>
          <a:p>
            <a:pPr lvl="1"/>
            <a:r>
              <a:rPr lang="en-US" sz="2000" dirty="0" smtClean="0"/>
              <a:t>Traffic is affecting everyone</a:t>
            </a:r>
          </a:p>
          <a:p>
            <a:pPr lvl="2"/>
            <a:r>
              <a:rPr lang="en-US" sz="2000" dirty="0" smtClean="0"/>
              <a:t>Record vehicles through the twin tunnels through December</a:t>
            </a:r>
          </a:p>
          <a:p>
            <a:pPr lvl="2"/>
            <a:r>
              <a:rPr lang="en-US" sz="2000" dirty="0" smtClean="0"/>
              <a:t>Idaho Springs tunnel project FINALLY complete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5052187" y="800888"/>
            <a:ext cx="4448129" cy="2490952"/>
          </a:xfrm>
          <a:prstGeom prst="rect">
            <a:avLst/>
          </a:prstGeom>
        </p:spPr>
      </p:pic>
      <p:sp>
        <p:nvSpPr>
          <p:cNvPr id="6" name="Footer Placeholder 5"/>
          <p:cNvSpPr>
            <a:spLocks noGrp="1"/>
          </p:cNvSpPr>
          <p:nvPr>
            <p:ph type="ftr" sz="quarter" idx="11"/>
          </p:nvPr>
        </p:nvSpPr>
        <p:spPr>
          <a:xfrm>
            <a:off x="0" y="6470894"/>
            <a:ext cx="1382486"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362252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138854" y="660400"/>
            <a:ext cx="7704666" cy="5746087"/>
          </a:xfrm>
        </p:spPr>
        <p:txBody>
          <a:bodyPr>
            <a:normAutofit fontScale="85000" lnSpcReduction="20000"/>
          </a:bodyPr>
          <a:lstStyle/>
          <a:p>
            <a:r>
              <a:rPr lang="en-US" sz="2400" b="1" dirty="0" smtClean="0"/>
              <a:t>Front Range</a:t>
            </a:r>
          </a:p>
          <a:p>
            <a:pPr lvl="1"/>
            <a:r>
              <a:rPr lang="en-US" sz="2200" dirty="0" smtClean="0"/>
              <a:t>Above average sales tax revenues </a:t>
            </a:r>
            <a:endParaRPr lang="en-US" sz="2200" dirty="0"/>
          </a:p>
          <a:p>
            <a:pPr lvl="2"/>
            <a:r>
              <a:rPr lang="en-US" sz="2000" dirty="0" smtClean="0"/>
              <a:t>Budgets have increased</a:t>
            </a:r>
          </a:p>
          <a:p>
            <a:pPr lvl="2"/>
            <a:r>
              <a:rPr lang="en-US" sz="2000" dirty="0" smtClean="0"/>
              <a:t>Cannabis revolution </a:t>
            </a:r>
            <a:endParaRPr lang="en-US" dirty="0"/>
          </a:p>
          <a:p>
            <a:pPr lvl="1"/>
            <a:r>
              <a:rPr lang="en-US" sz="2200" dirty="0" smtClean="0"/>
              <a:t>Increased population </a:t>
            </a:r>
            <a:endParaRPr lang="en-US" sz="2200" dirty="0"/>
          </a:p>
          <a:p>
            <a:pPr lvl="2"/>
            <a:r>
              <a:rPr lang="en-US" sz="1800" dirty="0" smtClean="0"/>
              <a:t>Denver is “the place to be” </a:t>
            </a:r>
            <a:endParaRPr lang="en-US" sz="1800" dirty="0"/>
          </a:p>
          <a:p>
            <a:pPr lvl="1"/>
            <a:r>
              <a:rPr lang="en-US" sz="2200" dirty="0" smtClean="0"/>
              <a:t>Diverse Industry</a:t>
            </a:r>
          </a:p>
          <a:p>
            <a:pPr lvl="2"/>
            <a:r>
              <a:rPr lang="en-US" sz="2000" dirty="0" smtClean="0"/>
              <a:t>Healthcare, Financial Services, Aerospace &amp; Defense, Oil &amp; Gas, Accounting etc…  </a:t>
            </a:r>
            <a:endParaRPr lang="en-US" sz="2000" dirty="0"/>
          </a:p>
          <a:p>
            <a:pPr lvl="1"/>
            <a:r>
              <a:rPr lang="en-US" sz="2200" dirty="0"/>
              <a:t>Traffic is affecting everyone</a:t>
            </a:r>
          </a:p>
          <a:p>
            <a:pPr lvl="2"/>
            <a:r>
              <a:rPr lang="en-US" sz="2000" dirty="0"/>
              <a:t>Infrastructure cannot support growth </a:t>
            </a:r>
          </a:p>
          <a:p>
            <a:pPr lvl="2"/>
            <a:r>
              <a:rPr lang="en-US" sz="2000" dirty="0"/>
              <a:t>One of the most traffic congested metro areas in the country </a:t>
            </a:r>
          </a:p>
          <a:p>
            <a:pPr lvl="1"/>
            <a:r>
              <a:rPr lang="en-US" sz="2200" dirty="0" smtClean="0"/>
              <a:t>Skyrocketing Housing Prices </a:t>
            </a:r>
          </a:p>
          <a:p>
            <a:pPr lvl="2"/>
            <a:r>
              <a:rPr lang="en-US" sz="2000" dirty="0" smtClean="0"/>
              <a:t>Record rental rates in metro area</a:t>
            </a:r>
          </a:p>
          <a:p>
            <a:pPr lvl="2"/>
            <a:r>
              <a:rPr lang="en-US" sz="2000" dirty="0" smtClean="0"/>
              <a:t>98% occupancies</a:t>
            </a:r>
          </a:p>
          <a:p>
            <a:pPr lvl="2"/>
            <a:r>
              <a:rPr lang="en-US" sz="2000" dirty="0" smtClean="0"/>
              <a:t>Highest home prices in Denver history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Picture 3"/>
          <p:cNvPicPr>
            <a:picLocks noChangeAspect="1"/>
          </p:cNvPicPr>
          <p:nvPr/>
        </p:nvPicPr>
        <p:blipFill>
          <a:blip r:embed="rId3"/>
          <a:stretch>
            <a:fillRect/>
          </a:stretch>
        </p:blipFill>
        <p:spPr>
          <a:xfrm>
            <a:off x="5390090" y="806662"/>
            <a:ext cx="3200573" cy="2129836"/>
          </a:xfrm>
          <a:prstGeom prst="rect">
            <a:avLst/>
          </a:prstGeom>
        </p:spPr>
      </p:pic>
      <p:sp>
        <p:nvSpPr>
          <p:cNvPr id="7" name="Footer Placeholder 6"/>
          <p:cNvSpPr>
            <a:spLocks noGrp="1"/>
          </p:cNvSpPr>
          <p:nvPr>
            <p:ph type="ftr" sz="quarter" idx="11"/>
          </p:nvPr>
        </p:nvSpPr>
        <p:spPr>
          <a:xfrm>
            <a:off x="0" y="6492875"/>
            <a:ext cx="1426029"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3404708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2015 Forecast</a:t>
            </a:r>
            <a:endParaRPr lang="en-US" dirty="0"/>
          </a:p>
        </p:txBody>
      </p:sp>
      <p:sp>
        <p:nvSpPr>
          <p:cNvPr id="3" name="Content Placeholder 2"/>
          <p:cNvSpPr>
            <a:spLocks noGrp="1"/>
          </p:cNvSpPr>
          <p:nvPr>
            <p:ph idx="1"/>
          </p:nvPr>
        </p:nvSpPr>
        <p:spPr>
          <a:xfrm>
            <a:off x="548540" y="897846"/>
            <a:ext cx="8042123" cy="4860697"/>
          </a:xfrm>
        </p:spPr>
        <p:txBody>
          <a:bodyPr/>
          <a:lstStyle/>
          <a:p>
            <a:r>
              <a:rPr lang="en-US" sz="2000" dirty="0" smtClean="0"/>
              <a:t>FOMC expected to raise the Fed Funds rate by end of year. </a:t>
            </a:r>
          </a:p>
          <a:p>
            <a:r>
              <a:rPr lang="en-US" sz="2000" dirty="0" smtClean="0"/>
              <a:t>General fund revenue (state) is expected to grow 8.8% in FY-14-15</a:t>
            </a:r>
            <a:r>
              <a:rPr lang="en-US" sz="2000" baseline="30000" dirty="0" smtClean="0"/>
              <a:t>1</a:t>
            </a:r>
          </a:p>
          <a:p>
            <a:r>
              <a:rPr lang="en-US" sz="2000" dirty="0" smtClean="0"/>
              <a:t>Weakened Oil &amp; Gas production might affect 2015 economy.</a:t>
            </a:r>
          </a:p>
          <a:p>
            <a:r>
              <a:rPr lang="en-US" sz="2000" dirty="0" smtClean="0"/>
              <a:t>Higher than state average unemployment in Pueblo, Grand Junction, CO Springs, Western Slope. </a:t>
            </a:r>
          </a:p>
          <a:p>
            <a:r>
              <a:rPr lang="en-US" sz="2000" dirty="0" smtClean="0"/>
              <a:t>Higher housing costs expected to continue. </a:t>
            </a:r>
          </a:p>
          <a:p>
            <a:r>
              <a:rPr lang="en-US" sz="2000" dirty="0" smtClean="0"/>
              <a:t>Property </a:t>
            </a:r>
            <a:r>
              <a:rPr lang="en-US" sz="2000" dirty="0"/>
              <a:t>t</a:t>
            </a:r>
            <a:r>
              <a:rPr lang="en-US" sz="2000" dirty="0" smtClean="0"/>
              <a:t>ax valuations expected to increase 6-8% statewide. </a:t>
            </a:r>
          </a:p>
          <a:p>
            <a:r>
              <a:rPr lang="en-US" sz="2000" dirty="0"/>
              <a:t>Personal income expected to grow </a:t>
            </a:r>
            <a:r>
              <a:rPr lang="en-US" sz="2000" dirty="0" smtClean="0"/>
              <a:t>5.9%</a:t>
            </a:r>
            <a:r>
              <a:rPr lang="en-US" sz="2000" baseline="30000" dirty="0" smtClean="0"/>
              <a:t>2</a:t>
            </a:r>
            <a:r>
              <a:rPr lang="en-US" sz="2000" dirty="0" smtClean="0"/>
              <a:t>.</a:t>
            </a:r>
            <a:endParaRPr lang="en-US" sz="2000" dirty="0"/>
          </a:p>
          <a:p>
            <a:r>
              <a:rPr lang="en-US" sz="2000" dirty="0" smtClean="0"/>
              <a:t>Per-Capita income expected to increase to $50,915.</a:t>
            </a:r>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Footer Placeholder 5"/>
          <p:cNvSpPr>
            <a:spLocks noGrp="1"/>
          </p:cNvSpPr>
          <p:nvPr>
            <p:ph type="ftr" sz="quarter" idx="11"/>
          </p:nvPr>
        </p:nvSpPr>
        <p:spPr>
          <a:xfrm>
            <a:off x="0" y="6470894"/>
            <a:ext cx="6297612" cy="365125"/>
          </a:xfrm>
        </p:spPr>
        <p:txBody>
          <a:bodyPr/>
          <a:lstStyle/>
          <a:p>
            <a:r>
              <a:rPr lang="en-US" sz="800" dirty="0" smtClean="0"/>
              <a:t>© Ben Mendenhall 2015</a:t>
            </a:r>
            <a:endParaRPr lang="en-US" sz="800" dirty="0"/>
          </a:p>
        </p:txBody>
      </p:sp>
      <p:pic>
        <p:nvPicPr>
          <p:cNvPr id="7" name="Picture 6"/>
          <p:cNvPicPr>
            <a:picLocks noChangeAspect="1"/>
          </p:cNvPicPr>
          <p:nvPr/>
        </p:nvPicPr>
        <p:blipFill>
          <a:blip r:embed="rId3"/>
          <a:stretch>
            <a:fillRect/>
          </a:stretch>
        </p:blipFill>
        <p:spPr>
          <a:xfrm>
            <a:off x="8050666" y="1900237"/>
            <a:ext cx="2143125" cy="2143125"/>
          </a:xfrm>
          <a:prstGeom prst="rect">
            <a:avLst/>
          </a:prstGeom>
        </p:spPr>
      </p:pic>
      <p:sp>
        <p:nvSpPr>
          <p:cNvPr id="8" name="Footer Placeholder 5"/>
          <p:cNvSpPr>
            <a:spLocks noGrp="1"/>
          </p:cNvSpPr>
          <p:nvPr/>
        </p:nvSpPr>
        <p:spPr>
          <a:xfrm>
            <a:off x="548540" y="5858799"/>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 Source - Office of State Planning &amp; Budgeting December 14</a:t>
            </a:r>
          </a:p>
          <a:p>
            <a:r>
              <a:rPr lang="en-US" dirty="0" smtClean="0"/>
              <a:t>2 Source – OSPB December 2014</a:t>
            </a:r>
            <a:endParaRPr lang="en-US" dirty="0"/>
          </a:p>
        </p:txBody>
      </p:sp>
    </p:spTree>
    <p:extLst>
      <p:ext uri="{BB962C8B-B14F-4D97-AF65-F5344CB8AC3E}">
        <p14:creationId xmlns:p14="http://schemas.microsoft.com/office/powerpoint/2010/main" val="286959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7085"/>
            <a:ext cx="8596668" cy="1320800"/>
          </a:xfrm>
        </p:spPr>
        <p:txBody>
          <a:bodyPr/>
          <a:lstStyle/>
          <a:p>
            <a:pPr algn="ctr"/>
            <a:r>
              <a:rPr lang="en-US" dirty="0" smtClean="0"/>
              <a:t>Questions &amp; Comments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2177143" y="747485"/>
            <a:ext cx="5834743" cy="5834743"/>
          </a:xfrm>
          <a:prstGeom prst="rect">
            <a:avLst/>
          </a:prstGeom>
        </p:spPr>
      </p:pic>
      <p:sp>
        <p:nvSpPr>
          <p:cNvPr id="4" name="Footer Placeholder 3"/>
          <p:cNvSpPr>
            <a:spLocks noGrp="1"/>
          </p:cNvSpPr>
          <p:nvPr>
            <p:ph type="ftr" sz="quarter" idx="11"/>
          </p:nvPr>
        </p:nvSpPr>
        <p:spPr>
          <a:xfrm>
            <a:off x="0" y="6492875"/>
            <a:ext cx="6297612"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2407655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Disclosure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Calibri" charset="0"/>
                <a:ea typeface="ＭＳ Ｐゴシック" charset="0"/>
                <a:cs typeface="ＭＳ Ｐゴシック" charset="0"/>
              </a:rPr>
              <a:t>This presentation is for informational purposes only.  All information is assumed to be correct but the accuracy has not been confirmed and therefore is not guaranteed to be correct.  Information is obtained from third party sources that may or may not be verified.  The information presented should not be used in making any investment decisions.  The presentation is not a recommendation to buy, sell, implement or change any securities or investment strategy, function or process.  Any financial and/or investment decision should be made only after considerable research, consideration and involvement with an experienced professional engaged for the specific purpose.  All comments and discussion presented are purely based on opinion and assumptions, not fact, and these assumptions may or may not be correct based on foreseen and unforeseen events.  All calculations and results presented and are for discussion purposes only and should not be used for making and calculations and/or decisions.  Performance comparisons will be affected by changes in interest rates.  Investment returns fluctuate due to changes in market conditions.  No assurance can be given that the performance objectives of a given strategy will be achieved. </a:t>
            </a:r>
            <a:r>
              <a:rPr lang="en-US" b="1" dirty="0">
                <a:latin typeface="Calibri" charset="0"/>
                <a:ea typeface="ＭＳ Ｐゴシック" charset="0"/>
                <a:cs typeface="ＭＳ Ｐゴシック" charset="0"/>
              </a:rPr>
              <a:t>Past Performance is no guarantee of future results.  Any financial and / or investment decision may incur losses.</a:t>
            </a:r>
            <a:r>
              <a:rPr lang="en-US" dirty="0">
                <a:latin typeface="Calibri" charset="0"/>
                <a:ea typeface="ＭＳ Ｐゴシック" charset="0"/>
                <a:cs typeface="ＭＳ Ｐゴシック" charset="0"/>
              </a:rPr>
              <a:t> </a:t>
            </a:r>
          </a:p>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Footer Placeholder 6"/>
          <p:cNvSpPr>
            <a:spLocks noGrp="1"/>
          </p:cNvSpPr>
          <p:nvPr>
            <p:ph type="ftr" sz="quarter" idx="11"/>
          </p:nvPr>
        </p:nvSpPr>
        <p:spPr>
          <a:xfrm>
            <a:off x="0" y="6481780"/>
            <a:ext cx="1524000"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4191020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Overview </a:t>
            </a:r>
            <a:endParaRPr lang="en-US" dirty="0"/>
          </a:p>
        </p:txBody>
      </p:sp>
      <p:sp>
        <p:nvSpPr>
          <p:cNvPr id="3" name="Content Placeholder 2"/>
          <p:cNvSpPr>
            <a:spLocks noGrp="1"/>
          </p:cNvSpPr>
          <p:nvPr>
            <p:ph idx="1"/>
          </p:nvPr>
        </p:nvSpPr>
        <p:spPr>
          <a:xfrm>
            <a:off x="677334" y="1490029"/>
            <a:ext cx="4765523" cy="3880773"/>
          </a:xfrm>
        </p:spPr>
        <p:txBody>
          <a:bodyPr>
            <a:normAutofit/>
          </a:bodyPr>
          <a:lstStyle/>
          <a:p>
            <a:r>
              <a:rPr lang="en-US" sz="2800" dirty="0" smtClean="0"/>
              <a:t>2014 Review </a:t>
            </a:r>
          </a:p>
          <a:p>
            <a:r>
              <a:rPr lang="en-US" sz="2800" dirty="0" smtClean="0"/>
              <a:t>Regional Economic Update </a:t>
            </a:r>
          </a:p>
          <a:p>
            <a:r>
              <a:rPr lang="en-US" sz="2800" dirty="0" smtClean="0"/>
              <a:t>2015 Forecast  </a:t>
            </a:r>
          </a:p>
          <a:p>
            <a:r>
              <a:rPr lang="en-US" sz="2800" dirty="0" smtClean="0"/>
              <a:t>Questions </a:t>
            </a:r>
            <a:endParaRPr lang="en-US" sz="2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5741670" y="1490029"/>
            <a:ext cx="4077244" cy="3237811"/>
          </a:xfrm>
          <a:prstGeom prst="rect">
            <a:avLst/>
          </a:prstGeom>
        </p:spPr>
      </p:pic>
      <p:sp>
        <p:nvSpPr>
          <p:cNvPr id="7" name="Footer Placeholder 6"/>
          <p:cNvSpPr>
            <a:spLocks noGrp="1"/>
          </p:cNvSpPr>
          <p:nvPr>
            <p:ph type="ftr" sz="quarter" idx="11"/>
          </p:nvPr>
        </p:nvSpPr>
        <p:spPr>
          <a:xfrm>
            <a:off x="0" y="6481780"/>
            <a:ext cx="1423609"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2714401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2014 Review </a:t>
            </a:r>
            <a:endParaRPr lang="en-US" dirty="0"/>
          </a:p>
        </p:txBody>
      </p:sp>
      <p:sp>
        <p:nvSpPr>
          <p:cNvPr id="3" name="Content Placeholder 2"/>
          <p:cNvSpPr>
            <a:spLocks noGrp="1"/>
          </p:cNvSpPr>
          <p:nvPr>
            <p:ph idx="1"/>
          </p:nvPr>
        </p:nvSpPr>
        <p:spPr>
          <a:xfrm>
            <a:off x="220134" y="660400"/>
            <a:ext cx="8596668" cy="4917440"/>
          </a:xfrm>
        </p:spPr>
        <p:txBody>
          <a:bodyPr>
            <a:normAutofit/>
          </a:bodyPr>
          <a:lstStyle/>
          <a:p>
            <a:r>
              <a:rPr lang="en-US" sz="2400" dirty="0" smtClean="0"/>
              <a:t>The Colorado economy grew at a rapid pace in 2014</a:t>
            </a:r>
          </a:p>
          <a:p>
            <a:pPr lvl="1"/>
            <a:r>
              <a:rPr lang="en-US" sz="2400" dirty="0" smtClean="0"/>
              <a:t>3</a:t>
            </a:r>
            <a:r>
              <a:rPr lang="en-US" sz="2400" baseline="30000" dirty="0" smtClean="0"/>
              <a:t>rd</a:t>
            </a:r>
            <a:r>
              <a:rPr lang="en-US" sz="2400" dirty="0" smtClean="0"/>
              <a:t> </a:t>
            </a:r>
            <a:r>
              <a:rPr lang="en-US" sz="2400" dirty="0"/>
              <a:t>highest growth rate since 2012 behind Texas and North Dakota</a:t>
            </a:r>
            <a:r>
              <a:rPr lang="en-US" sz="2400" baseline="30000" dirty="0"/>
              <a:t>1</a:t>
            </a:r>
          </a:p>
          <a:p>
            <a:pPr lvl="1"/>
            <a:r>
              <a:rPr lang="en-US" sz="2400" dirty="0" smtClean="0"/>
              <a:t>100.4</a:t>
            </a:r>
            <a:r>
              <a:rPr lang="en-US" sz="2400" dirty="0"/>
              <a:t>% above the 2008 peak job growth figures</a:t>
            </a:r>
            <a:r>
              <a:rPr lang="en-US" sz="2400" baseline="30000" dirty="0"/>
              <a:t>2</a:t>
            </a:r>
          </a:p>
          <a:p>
            <a:pPr lvl="1"/>
            <a:r>
              <a:rPr lang="en-US" sz="2400" dirty="0" smtClean="0"/>
              <a:t>January 2014 unemployment rate = 6.1%</a:t>
            </a:r>
          </a:p>
          <a:p>
            <a:pPr lvl="1"/>
            <a:r>
              <a:rPr lang="en-US" sz="2400" dirty="0" smtClean="0"/>
              <a:t>November 2014 unemployment rate = 4.1%</a:t>
            </a:r>
          </a:p>
          <a:p>
            <a:pPr lvl="1"/>
            <a:r>
              <a:rPr lang="en-US" sz="2400" dirty="0"/>
              <a:t>Largest industry employment increases include: Mining, Professional &amp; Technical Services, and Management of Companies &amp; Enterprises. </a:t>
            </a:r>
          </a:p>
          <a:p>
            <a:pPr lvl="1"/>
            <a:r>
              <a:rPr lang="en-US" sz="2400" dirty="0" smtClean="0"/>
              <a:t>Average sales tax revenue increased 5-7% statewide</a:t>
            </a:r>
            <a:endParaRPr lang="en-US" sz="2200" dirty="0" smtClean="0"/>
          </a:p>
          <a:p>
            <a:pPr marL="457200" lvl="1" indent="0">
              <a:buNone/>
            </a:pPr>
            <a:endParaRPr lang="en-US" dirty="0" smtClean="0"/>
          </a:p>
          <a:p>
            <a:pPr lvl="1"/>
            <a:endParaRPr lang="en-US" dirty="0"/>
          </a:p>
          <a:p>
            <a:pPr lvl="1"/>
            <a:endParaRPr lang="en-US" dirty="0" smtClean="0"/>
          </a:p>
        </p:txBody>
      </p:sp>
      <p:sp>
        <p:nvSpPr>
          <p:cNvPr id="4" name="Footer Placeholder 3"/>
          <p:cNvSpPr>
            <a:spLocks noGrp="1" noChangeAspect="1"/>
          </p:cNvSpPr>
          <p:nvPr>
            <p:ph type="ftr" sz="quarter" idx="11"/>
          </p:nvPr>
        </p:nvSpPr>
        <p:spPr>
          <a:xfrm>
            <a:off x="87787" y="6420028"/>
            <a:ext cx="1428192" cy="365125"/>
          </a:xfrm>
        </p:spPr>
        <p:txBody>
          <a:bodyPr/>
          <a:lstStyle/>
          <a:p>
            <a:r>
              <a:rPr lang="en-US" sz="800" dirty="0" smtClean="0"/>
              <a:t>© Ben Mendenhall 2015</a:t>
            </a:r>
            <a:endParaRPr lang="en-US" sz="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Footer Placeholder 3"/>
          <p:cNvSpPr>
            <a:spLocks noGrp="1"/>
          </p:cNvSpPr>
          <p:nvPr/>
        </p:nvSpPr>
        <p:spPr>
          <a:xfrm>
            <a:off x="933337" y="5676237"/>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 Source - Federal Reserve Bank of Philadelphia  </a:t>
            </a:r>
          </a:p>
          <a:p>
            <a:r>
              <a:rPr lang="en-US" dirty="0" smtClean="0"/>
              <a:t>2 Source – www.Colorado.gov</a:t>
            </a:r>
            <a:endParaRPr lang="en-US" dirty="0"/>
          </a:p>
        </p:txBody>
      </p:sp>
    </p:spTree>
    <p:extLst>
      <p:ext uri="{BB962C8B-B14F-4D97-AF65-F5344CB8AC3E}">
        <p14:creationId xmlns:p14="http://schemas.microsoft.com/office/powerpoint/2010/main" val="352636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2014 Review </a:t>
            </a:r>
            <a:endParaRPr lang="en-US" dirty="0"/>
          </a:p>
        </p:txBody>
      </p:sp>
      <p:sp>
        <p:nvSpPr>
          <p:cNvPr id="3" name="Content Placeholder 2"/>
          <p:cNvSpPr>
            <a:spLocks noGrp="1"/>
          </p:cNvSpPr>
          <p:nvPr>
            <p:ph idx="1"/>
          </p:nvPr>
        </p:nvSpPr>
        <p:spPr>
          <a:xfrm>
            <a:off x="149014" y="660400"/>
            <a:ext cx="8596668" cy="5171440"/>
          </a:xfrm>
        </p:spPr>
        <p:txBody>
          <a:bodyPr>
            <a:normAutofit/>
          </a:bodyPr>
          <a:lstStyle/>
          <a:p>
            <a:r>
              <a:rPr lang="en-US" sz="2400" dirty="0" smtClean="0"/>
              <a:t>The Colorado economy grew at a rapid pace in 2014</a:t>
            </a:r>
          </a:p>
          <a:p>
            <a:pPr lvl="1"/>
            <a:r>
              <a:rPr lang="en-US" sz="2400" dirty="0"/>
              <a:t>Per Capita income grew to $</a:t>
            </a:r>
            <a:r>
              <a:rPr lang="en-US" sz="2400" dirty="0" smtClean="0"/>
              <a:t>48,856</a:t>
            </a:r>
            <a:r>
              <a:rPr lang="en-US" sz="2400" baseline="30000" dirty="0" smtClean="0"/>
              <a:t>1</a:t>
            </a:r>
            <a:endParaRPr lang="en-US" sz="2400" dirty="0"/>
          </a:p>
          <a:p>
            <a:pPr lvl="2"/>
            <a:r>
              <a:rPr lang="en-US" sz="2400" dirty="0"/>
              <a:t>$2,508 above the national average</a:t>
            </a:r>
          </a:p>
          <a:p>
            <a:pPr lvl="2"/>
            <a:r>
              <a:rPr lang="en-US" sz="2400" dirty="0"/>
              <a:t>Still too low compared to cost of living gap</a:t>
            </a:r>
          </a:p>
          <a:p>
            <a:pPr lvl="1"/>
            <a:r>
              <a:rPr lang="en-US" sz="2400" dirty="0"/>
              <a:t>Population growth was expected to be 1.6% in </a:t>
            </a:r>
            <a:r>
              <a:rPr lang="en-US" sz="2400" dirty="0" smtClean="0"/>
              <a:t>2014</a:t>
            </a:r>
            <a:r>
              <a:rPr lang="en-US" sz="2400" baseline="30000" dirty="0" smtClean="0"/>
              <a:t>2</a:t>
            </a:r>
            <a:endParaRPr lang="en-US" sz="2400" dirty="0"/>
          </a:p>
          <a:p>
            <a:pPr lvl="2"/>
            <a:r>
              <a:rPr lang="en-US" sz="2400" dirty="0"/>
              <a:t>Jury is still out but </a:t>
            </a:r>
            <a:r>
              <a:rPr lang="en-US" sz="2400" dirty="0" smtClean="0"/>
              <a:t>estimates </a:t>
            </a:r>
            <a:r>
              <a:rPr lang="en-US" sz="2400" dirty="0"/>
              <a:t>are it was higher</a:t>
            </a:r>
          </a:p>
          <a:p>
            <a:pPr lvl="1"/>
            <a:r>
              <a:rPr lang="en-US" sz="2400" dirty="0"/>
              <a:t>Denver-Boulder-Greeley CPI increased </a:t>
            </a:r>
            <a:r>
              <a:rPr lang="en-US" sz="2400" dirty="0" smtClean="0"/>
              <a:t>2.8%</a:t>
            </a:r>
            <a:r>
              <a:rPr lang="en-US" sz="2400" baseline="30000" dirty="0" smtClean="0"/>
              <a:t>2</a:t>
            </a:r>
            <a:endParaRPr lang="en-US" sz="2400" dirty="0"/>
          </a:p>
          <a:p>
            <a:pPr lvl="2"/>
            <a:r>
              <a:rPr lang="en-US" sz="2400" dirty="0"/>
              <a:t>Higher housing costs </a:t>
            </a:r>
          </a:p>
          <a:p>
            <a:pPr lvl="2"/>
            <a:r>
              <a:rPr lang="en-US" sz="2400" dirty="0"/>
              <a:t>Lower gas prices will help decrease </a:t>
            </a:r>
            <a:r>
              <a:rPr lang="en-US" sz="2400" dirty="0" smtClean="0"/>
              <a:t>inflation</a:t>
            </a:r>
            <a:endParaRPr lang="en-US" sz="2400" dirty="0"/>
          </a:p>
          <a:p>
            <a:pPr lvl="1"/>
            <a:endParaRPr lang="en-US" sz="2400" dirty="0" smtClean="0"/>
          </a:p>
          <a:p>
            <a:pPr marL="457200" lvl="1" indent="0">
              <a:buNone/>
            </a:pPr>
            <a:endParaRPr lang="en-US" sz="2000" dirty="0"/>
          </a:p>
          <a:p>
            <a:pPr lvl="1"/>
            <a:endParaRPr lang="en-US" sz="2000" dirty="0" smtClean="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4" name="Footer Placeholder 3"/>
          <p:cNvSpPr>
            <a:spLocks noGrp="1"/>
          </p:cNvSpPr>
          <p:nvPr>
            <p:ph type="ftr" sz="quarter" idx="11"/>
          </p:nvPr>
        </p:nvSpPr>
        <p:spPr>
          <a:xfrm>
            <a:off x="56848" y="6406487"/>
            <a:ext cx="1380066" cy="424891"/>
          </a:xfrm>
        </p:spPr>
        <p:txBody>
          <a:bodyPr/>
          <a:lstStyle/>
          <a:p>
            <a:r>
              <a:rPr lang="en-US" sz="800" dirty="0" smtClean="0"/>
              <a:t>© Ben Mendenhall 2015</a:t>
            </a:r>
            <a:endParaRPr lang="en-US" sz="800" dirty="0"/>
          </a:p>
        </p:txBody>
      </p:sp>
      <p:sp>
        <p:nvSpPr>
          <p:cNvPr id="6" name="Footer Placeholder 3"/>
          <p:cNvSpPr>
            <a:spLocks noGrp="1"/>
          </p:cNvSpPr>
          <p:nvPr/>
        </p:nvSpPr>
        <p:spPr>
          <a:xfrm>
            <a:off x="677334" y="5763671"/>
            <a:ext cx="6297612" cy="555381"/>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1 Source - Department of Local Affairs State </a:t>
            </a:r>
            <a:r>
              <a:rPr lang="en-US" dirty="0" err="1" smtClean="0"/>
              <a:t>Demongraphy</a:t>
            </a:r>
            <a:r>
              <a:rPr lang="en-US" dirty="0" smtClean="0"/>
              <a:t> Office - Winter 2014</a:t>
            </a:r>
          </a:p>
          <a:p>
            <a:r>
              <a:rPr lang="en-US" dirty="0" smtClean="0"/>
              <a:t>2 Source – DOLA State Demography Office – Winter 2014</a:t>
            </a:r>
            <a:endParaRPr lang="en-US" dirty="0"/>
          </a:p>
        </p:txBody>
      </p:sp>
    </p:spTree>
    <p:extLst>
      <p:ext uri="{BB962C8B-B14F-4D97-AF65-F5344CB8AC3E}">
        <p14:creationId xmlns:p14="http://schemas.microsoft.com/office/powerpoint/2010/main" val="2970106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322118" y="1076959"/>
            <a:ext cx="7620924" cy="5062583"/>
          </a:xfrm>
        </p:spPr>
        <p:txBody>
          <a:bodyPr>
            <a:normAutofit/>
          </a:bodyPr>
          <a:lstStyle/>
          <a:p>
            <a:r>
              <a:rPr lang="en-US" sz="2400" b="1" dirty="0" smtClean="0"/>
              <a:t>Northeast Colorado </a:t>
            </a:r>
          </a:p>
          <a:p>
            <a:pPr lvl="1"/>
            <a:r>
              <a:rPr lang="en-US" sz="2200" dirty="0"/>
              <a:t>Many governments still recovering from the flood</a:t>
            </a:r>
          </a:p>
          <a:p>
            <a:pPr lvl="2"/>
            <a:r>
              <a:rPr lang="en-US" sz="2000" dirty="0" smtClean="0"/>
              <a:t>Mostly flat </a:t>
            </a:r>
            <a:r>
              <a:rPr lang="en-US" sz="2000" dirty="0"/>
              <a:t>sales tax revenues</a:t>
            </a:r>
          </a:p>
          <a:p>
            <a:pPr lvl="2"/>
            <a:r>
              <a:rPr lang="en-US" sz="2000" dirty="0"/>
              <a:t>Federal funding is now starting to come in</a:t>
            </a:r>
          </a:p>
          <a:p>
            <a:pPr lvl="1"/>
            <a:r>
              <a:rPr lang="en-US" sz="2400" dirty="0" smtClean="0"/>
              <a:t>Housing </a:t>
            </a:r>
            <a:r>
              <a:rPr lang="en-US" sz="2400" dirty="0"/>
              <a:t>prices are on the rise </a:t>
            </a:r>
          </a:p>
          <a:p>
            <a:pPr lvl="1"/>
            <a:r>
              <a:rPr lang="en-US" sz="2400" dirty="0"/>
              <a:t>Weld County had one of the highest job growth </a:t>
            </a:r>
            <a:r>
              <a:rPr lang="en-US" sz="2400" dirty="0" smtClean="0"/>
              <a:t>rates</a:t>
            </a:r>
          </a:p>
          <a:p>
            <a:pPr lvl="1"/>
            <a:r>
              <a:rPr lang="en-US" sz="2400" dirty="0" smtClean="0"/>
              <a:t>Natural gas pipelines are starting to develop</a:t>
            </a:r>
          </a:p>
          <a:p>
            <a:pPr lvl="1"/>
            <a:r>
              <a:rPr lang="en-US" sz="2400" dirty="0" smtClean="0"/>
              <a:t>Looking to add more renewable energy infrastructure.</a:t>
            </a:r>
          </a:p>
          <a:p>
            <a:pPr lvl="2"/>
            <a:r>
              <a:rPr lang="en-US" sz="2200" dirty="0" smtClean="0"/>
              <a:t>Dependent on technological advances  </a:t>
            </a:r>
            <a:endParaRPr lang="en-US" sz="2200" dirty="0"/>
          </a:p>
          <a:p>
            <a:pPr marL="457200" lvl="1" indent="0">
              <a:buNone/>
            </a:pPr>
            <a:endParaRPr lang="en-US" sz="2200" dirty="0" smtClean="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4" name="Picture 3"/>
          <p:cNvPicPr>
            <a:picLocks noChangeAspect="1"/>
          </p:cNvPicPr>
          <p:nvPr/>
        </p:nvPicPr>
        <p:blipFill>
          <a:blip r:embed="rId3"/>
          <a:stretch>
            <a:fillRect/>
          </a:stretch>
        </p:blipFill>
        <p:spPr>
          <a:xfrm>
            <a:off x="7943042" y="1602789"/>
            <a:ext cx="2661920" cy="2279269"/>
          </a:xfrm>
          <a:prstGeom prst="rect">
            <a:avLst/>
          </a:prstGeom>
        </p:spPr>
      </p:pic>
      <p:sp>
        <p:nvSpPr>
          <p:cNvPr id="7" name="Footer Placeholder 6"/>
          <p:cNvSpPr>
            <a:spLocks noGrp="1"/>
          </p:cNvSpPr>
          <p:nvPr>
            <p:ph type="ftr" sz="quarter" idx="11"/>
          </p:nvPr>
        </p:nvSpPr>
        <p:spPr>
          <a:xfrm>
            <a:off x="0" y="6492666"/>
            <a:ext cx="1458686"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271513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209974" y="924560"/>
            <a:ext cx="7318586" cy="5567680"/>
          </a:xfrm>
        </p:spPr>
        <p:txBody>
          <a:bodyPr>
            <a:normAutofit/>
          </a:bodyPr>
          <a:lstStyle/>
          <a:p>
            <a:r>
              <a:rPr lang="en-US" sz="2400" b="1" dirty="0" smtClean="0"/>
              <a:t>Northwest Colorado </a:t>
            </a:r>
          </a:p>
          <a:p>
            <a:pPr lvl="1"/>
            <a:r>
              <a:rPr lang="en-US" sz="2200" dirty="0" smtClean="0"/>
              <a:t>Experienced higher than average growth </a:t>
            </a:r>
            <a:endParaRPr lang="en-US" sz="2200" dirty="0"/>
          </a:p>
          <a:p>
            <a:pPr lvl="2"/>
            <a:r>
              <a:rPr lang="en-US" sz="2000" dirty="0" err="1" smtClean="0"/>
              <a:t>Kremmling</a:t>
            </a:r>
            <a:r>
              <a:rPr lang="en-US" sz="2000" dirty="0" smtClean="0"/>
              <a:t> was up 15% in sales tax revenue</a:t>
            </a:r>
          </a:p>
          <a:p>
            <a:pPr lvl="2"/>
            <a:r>
              <a:rPr lang="en-US" sz="2000" dirty="0" smtClean="0"/>
              <a:t>Steamboat Springs was above state average in sales tax revenue </a:t>
            </a:r>
            <a:endParaRPr lang="en-US" dirty="0"/>
          </a:p>
          <a:p>
            <a:pPr lvl="1"/>
            <a:r>
              <a:rPr lang="en-US" sz="2200" dirty="0"/>
              <a:t>Rio Blanco County is starting to struggle </a:t>
            </a:r>
          </a:p>
          <a:p>
            <a:pPr lvl="2"/>
            <a:r>
              <a:rPr lang="en-US" sz="1800" dirty="0"/>
              <a:t>Oil and gas production down 25% in </a:t>
            </a:r>
            <a:r>
              <a:rPr lang="en-US" sz="1800" dirty="0" err="1"/>
              <a:t>Piceance</a:t>
            </a:r>
            <a:r>
              <a:rPr lang="en-US" sz="1800" dirty="0"/>
              <a:t> </a:t>
            </a:r>
            <a:r>
              <a:rPr lang="en-US" sz="1800" dirty="0" smtClean="0"/>
              <a:t>Basin </a:t>
            </a:r>
          </a:p>
          <a:p>
            <a:pPr lvl="2"/>
            <a:r>
              <a:rPr lang="en-US" sz="1800" dirty="0" smtClean="0"/>
              <a:t>Despite unemployment, seeing a slight increase in pop.</a:t>
            </a:r>
            <a:endParaRPr lang="en-US" sz="1800" dirty="0"/>
          </a:p>
          <a:p>
            <a:pPr lvl="1"/>
            <a:r>
              <a:rPr lang="en-US" sz="2200" dirty="0" smtClean="0"/>
              <a:t>Moffat County experienced increased amounts of big game hunters</a:t>
            </a:r>
          </a:p>
          <a:p>
            <a:pPr lvl="2"/>
            <a:r>
              <a:rPr lang="en-US" sz="2000" dirty="0" smtClean="0"/>
              <a:t>Craig’s sales tax revenue was higher than state average</a:t>
            </a:r>
          </a:p>
          <a:p>
            <a:pPr lvl="2"/>
            <a:r>
              <a:rPr lang="en-US" sz="2000" dirty="0" smtClean="0"/>
              <a:t>Increased lodging tax revenues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7528560" y="2118994"/>
            <a:ext cx="2415540" cy="2149831"/>
          </a:xfrm>
          <a:prstGeom prst="rect">
            <a:avLst/>
          </a:prstGeom>
        </p:spPr>
      </p:pic>
      <p:sp>
        <p:nvSpPr>
          <p:cNvPr id="7" name="Footer Placeholder 6"/>
          <p:cNvSpPr>
            <a:spLocks noGrp="1"/>
          </p:cNvSpPr>
          <p:nvPr>
            <p:ph type="ftr" sz="quarter" idx="11"/>
          </p:nvPr>
        </p:nvSpPr>
        <p:spPr>
          <a:xfrm>
            <a:off x="0" y="6492240"/>
            <a:ext cx="1423609"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368261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250614" y="863600"/>
            <a:ext cx="8596668" cy="5384800"/>
          </a:xfrm>
        </p:spPr>
        <p:txBody>
          <a:bodyPr>
            <a:normAutofit fontScale="92500" lnSpcReduction="10000"/>
          </a:bodyPr>
          <a:lstStyle/>
          <a:p>
            <a:r>
              <a:rPr lang="en-US" sz="2400" b="1" dirty="0" smtClean="0"/>
              <a:t>Western Slope </a:t>
            </a:r>
          </a:p>
          <a:p>
            <a:pPr lvl="1"/>
            <a:r>
              <a:rPr lang="en-US" sz="2200" dirty="0" smtClean="0"/>
              <a:t>Mesa &amp; Delta Counties are facing challenges </a:t>
            </a:r>
            <a:endParaRPr lang="en-US" sz="2200" dirty="0"/>
          </a:p>
          <a:p>
            <a:pPr lvl="2"/>
            <a:r>
              <a:rPr lang="en-US" sz="2000" dirty="0" smtClean="0"/>
              <a:t>Flat sales tax revenues</a:t>
            </a:r>
          </a:p>
          <a:p>
            <a:pPr lvl="2"/>
            <a:r>
              <a:rPr lang="en-US" sz="2000" dirty="0" smtClean="0"/>
              <a:t>Property tax expected to stay flat </a:t>
            </a:r>
          </a:p>
          <a:p>
            <a:pPr lvl="2"/>
            <a:r>
              <a:rPr lang="en-US" sz="2000" dirty="0" smtClean="0"/>
              <a:t>Meadow Gold is leaving </a:t>
            </a:r>
          </a:p>
          <a:p>
            <a:pPr lvl="2"/>
            <a:r>
              <a:rPr lang="en-US" sz="2000" dirty="0" smtClean="0"/>
              <a:t>Major coal mine is shutting down</a:t>
            </a:r>
          </a:p>
          <a:p>
            <a:pPr lvl="2"/>
            <a:r>
              <a:rPr lang="en-US" sz="2000" dirty="0" smtClean="0"/>
              <a:t>Looking for alternative revenue sources</a:t>
            </a:r>
          </a:p>
          <a:p>
            <a:pPr lvl="3"/>
            <a:r>
              <a:rPr lang="en-US" dirty="0" smtClean="0"/>
              <a:t>Rafting, ATV’s, Dirt Bikes, Extreme Sports etc…</a:t>
            </a:r>
            <a:endParaRPr lang="en-US" dirty="0"/>
          </a:p>
          <a:p>
            <a:pPr lvl="1"/>
            <a:r>
              <a:rPr lang="en-US" sz="2200" dirty="0"/>
              <a:t>Great year for the Palisade area regarding agriculture </a:t>
            </a:r>
          </a:p>
          <a:p>
            <a:pPr lvl="2"/>
            <a:r>
              <a:rPr lang="en-US" sz="1800" dirty="0"/>
              <a:t>Wine, peaches etc… </a:t>
            </a:r>
          </a:p>
          <a:p>
            <a:pPr lvl="1"/>
            <a:r>
              <a:rPr lang="en-US" sz="2200" dirty="0" smtClean="0"/>
              <a:t>Property tax valuations expected to increase</a:t>
            </a:r>
          </a:p>
          <a:p>
            <a:pPr lvl="1"/>
            <a:r>
              <a:rPr lang="en-US" sz="2200" dirty="0" smtClean="0"/>
              <a:t>Montrose County is saving grace</a:t>
            </a:r>
          </a:p>
          <a:p>
            <a:pPr lvl="2"/>
            <a:r>
              <a:rPr lang="en-US" sz="2000" dirty="0" smtClean="0"/>
              <a:t>City of Montrose did better than neighbors</a:t>
            </a:r>
          </a:p>
          <a:p>
            <a:pPr lvl="2"/>
            <a:r>
              <a:rPr lang="en-US" sz="2000" dirty="0" smtClean="0"/>
              <a:t>Increase in businesses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6564992" y="1280781"/>
            <a:ext cx="2857500" cy="1600200"/>
          </a:xfrm>
          <a:prstGeom prst="rect">
            <a:avLst/>
          </a:prstGeom>
        </p:spPr>
      </p:pic>
      <p:sp>
        <p:nvSpPr>
          <p:cNvPr id="7" name="Footer Placeholder 6"/>
          <p:cNvSpPr>
            <a:spLocks noGrp="1"/>
          </p:cNvSpPr>
          <p:nvPr>
            <p:ph type="ftr" sz="quarter" idx="11"/>
          </p:nvPr>
        </p:nvSpPr>
        <p:spPr>
          <a:xfrm>
            <a:off x="0" y="6441956"/>
            <a:ext cx="1390952"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224003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209974" y="761999"/>
            <a:ext cx="7176346" cy="5644487"/>
          </a:xfrm>
        </p:spPr>
        <p:txBody>
          <a:bodyPr>
            <a:normAutofit/>
          </a:bodyPr>
          <a:lstStyle/>
          <a:p>
            <a:r>
              <a:rPr lang="en-US" sz="2400" b="1" dirty="0" smtClean="0"/>
              <a:t>San Juan/Four Corners Region</a:t>
            </a:r>
          </a:p>
          <a:p>
            <a:pPr lvl="1"/>
            <a:r>
              <a:rPr lang="en-US" sz="2200" dirty="0" smtClean="0"/>
              <a:t>Sales tax revenues up above state average</a:t>
            </a:r>
            <a:endParaRPr lang="en-US" sz="2200" dirty="0"/>
          </a:p>
          <a:p>
            <a:pPr lvl="2"/>
            <a:r>
              <a:rPr lang="en-US" sz="2000" dirty="0" smtClean="0"/>
              <a:t>Ouray, Ridgway, Telluride, Dolores all growing</a:t>
            </a:r>
            <a:endParaRPr lang="en-US" dirty="0"/>
          </a:p>
          <a:p>
            <a:pPr lvl="1"/>
            <a:r>
              <a:rPr lang="en-US" sz="2200" dirty="0"/>
              <a:t>Telluride &amp; Cortez experienced high level of tourism </a:t>
            </a:r>
          </a:p>
          <a:p>
            <a:pPr lvl="2"/>
            <a:r>
              <a:rPr lang="en-US" sz="1800" dirty="0"/>
              <a:t>Lodging taxes were really high </a:t>
            </a:r>
          </a:p>
          <a:p>
            <a:pPr lvl="1"/>
            <a:r>
              <a:rPr lang="en-US" sz="2200" dirty="0" smtClean="0"/>
              <a:t>Property tax valuations expected to increase </a:t>
            </a:r>
          </a:p>
          <a:p>
            <a:pPr lvl="1"/>
            <a:r>
              <a:rPr lang="en-US" sz="2200" dirty="0" smtClean="0"/>
              <a:t>Durango experienced higher than average population, sales tax, and lodging tax growth</a:t>
            </a:r>
          </a:p>
          <a:p>
            <a:pPr lvl="1"/>
            <a:r>
              <a:rPr lang="en-US" sz="2200" dirty="0" smtClean="0"/>
              <a:t>Many special districts passed mill levy increases</a:t>
            </a:r>
          </a:p>
          <a:p>
            <a:pPr lvl="1"/>
            <a:r>
              <a:rPr lang="en-US" sz="2200" dirty="0" err="1" smtClean="0"/>
              <a:t>Pagosa</a:t>
            </a:r>
            <a:r>
              <a:rPr lang="en-US" sz="2200" dirty="0" smtClean="0"/>
              <a:t> Springs has recovered from the 2013 fire</a:t>
            </a:r>
          </a:p>
          <a:p>
            <a:pPr lvl="2"/>
            <a:r>
              <a:rPr lang="en-US" sz="2000" dirty="0" smtClean="0"/>
              <a:t>Sales tax revenues and tourism are up</a:t>
            </a:r>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Picture 3"/>
          <p:cNvPicPr>
            <a:picLocks noChangeAspect="1"/>
          </p:cNvPicPr>
          <p:nvPr/>
        </p:nvPicPr>
        <p:blipFill>
          <a:blip r:embed="rId3"/>
          <a:stretch>
            <a:fillRect/>
          </a:stretch>
        </p:blipFill>
        <p:spPr>
          <a:xfrm>
            <a:off x="7096760" y="1527148"/>
            <a:ext cx="3845560" cy="2884170"/>
          </a:xfrm>
          <a:prstGeom prst="rect">
            <a:avLst/>
          </a:prstGeom>
        </p:spPr>
      </p:pic>
      <p:sp>
        <p:nvSpPr>
          <p:cNvPr id="7" name="Footer Placeholder 6"/>
          <p:cNvSpPr>
            <a:spLocks noGrp="1"/>
          </p:cNvSpPr>
          <p:nvPr>
            <p:ph type="ftr" sz="quarter" idx="11"/>
          </p:nvPr>
        </p:nvSpPr>
        <p:spPr>
          <a:xfrm>
            <a:off x="0" y="6492875"/>
            <a:ext cx="1436914"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694610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Regional Economic Update </a:t>
            </a:r>
            <a:endParaRPr lang="en-US" dirty="0"/>
          </a:p>
        </p:txBody>
      </p:sp>
      <p:sp>
        <p:nvSpPr>
          <p:cNvPr id="3" name="Content Placeholder 2"/>
          <p:cNvSpPr>
            <a:spLocks noGrp="1"/>
          </p:cNvSpPr>
          <p:nvPr>
            <p:ph idx="1"/>
          </p:nvPr>
        </p:nvSpPr>
        <p:spPr>
          <a:xfrm>
            <a:off x="335664" y="873760"/>
            <a:ext cx="7101456" cy="5659120"/>
          </a:xfrm>
        </p:spPr>
        <p:txBody>
          <a:bodyPr>
            <a:normAutofit/>
          </a:bodyPr>
          <a:lstStyle/>
          <a:p>
            <a:r>
              <a:rPr lang="en-US" sz="2400" b="1" dirty="0" smtClean="0"/>
              <a:t>San Luis Valley </a:t>
            </a:r>
          </a:p>
          <a:p>
            <a:pPr lvl="1"/>
            <a:r>
              <a:rPr lang="en-US" sz="2200" dirty="0" smtClean="0"/>
              <a:t>Alamosa, Rio Grande, Conejos Counties improving</a:t>
            </a:r>
            <a:endParaRPr lang="en-US" sz="2200" dirty="0"/>
          </a:p>
          <a:p>
            <a:pPr lvl="2"/>
            <a:r>
              <a:rPr lang="en-US" sz="2000" dirty="0" smtClean="0"/>
              <a:t>Steady population growth and new businesses </a:t>
            </a:r>
          </a:p>
          <a:p>
            <a:pPr lvl="2"/>
            <a:r>
              <a:rPr lang="en-US" sz="2000" dirty="0" smtClean="0"/>
              <a:t>Discretionary income is still low</a:t>
            </a:r>
            <a:endParaRPr lang="en-US" dirty="0"/>
          </a:p>
          <a:p>
            <a:pPr lvl="1"/>
            <a:r>
              <a:rPr lang="en-US" sz="2200" dirty="0" smtClean="0"/>
              <a:t>Some school districts receiving BEST grants</a:t>
            </a:r>
            <a:endParaRPr lang="en-US" sz="2200" dirty="0"/>
          </a:p>
          <a:p>
            <a:pPr lvl="2"/>
            <a:r>
              <a:rPr lang="en-US" sz="1800" dirty="0" smtClean="0"/>
              <a:t>Barely making ends meet at new facilities </a:t>
            </a:r>
            <a:endParaRPr lang="en-US" sz="1800" dirty="0"/>
          </a:p>
          <a:p>
            <a:pPr lvl="1"/>
            <a:r>
              <a:rPr lang="en-US" sz="2200" dirty="0" smtClean="0"/>
              <a:t>Sales tax revenues below state average but still in the black</a:t>
            </a:r>
          </a:p>
          <a:p>
            <a:pPr lvl="1"/>
            <a:r>
              <a:rPr lang="en-US" sz="2200" dirty="0" smtClean="0"/>
              <a:t>Increased moisture but still seeing draught conditions </a:t>
            </a:r>
          </a:p>
          <a:p>
            <a:pPr lvl="1"/>
            <a:r>
              <a:rPr lang="en-US" sz="2200" dirty="0" smtClean="0"/>
              <a:t>Property tax valuations expected to increase in 2015</a:t>
            </a:r>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4" name="Picture 3"/>
          <p:cNvPicPr>
            <a:picLocks noChangeAspect="1"/>
          </p:cNvPicPr>
          <p:nvPr/>
        </p:nvPicPr>
        <p:blipFill>
          <a:blip r:embed="rId3"/>
          <a:stretch>
            <a:fillRect/>
          </a:stretch>
        </p:blipFill>
        <p:spPr>
          <a:xfrm>
            <a:off x="7404562" y="1878563"/>
            <a:ext cx="3515360" cy="2330837"/>
          </a:xfrm>
          <a:prstGeom prst="rect">
            <a:avLst/>
          </a:prstGeom>
        </p:spPr>
      </p:pic>
      <p:sp>
        <p:nvSpPr>
          <p:cNvPr id="7" name="Footer Placeholder 6"/>
          <p:cNvSpPr>
            <a:spLocks noGrp="1"/>
          </p:cNvSpPr>
          <p:nvPr>
            <p:ph type="ftr" sz="quarter" idx="11"/>
          </p:nvPr>
        </p:nvSpPr>
        <p:spPr>
          <a:xfrm>
            <a:off x="0" y="6492875"/>
            <a:ext cx="1412723" cy="365125"/>
          </a:xfrm>
        </p:spPr>
        <p:txBody>
          <a:bodyPr/>
          <a:lstStyle/>
          <a:p>
            <a:r>
              <a:rPr lang="en-US" sz="800" dirty="0" smtClean="0"/>
              <a:t>© Ben Mendenhall 2015</a:t>
            </a:r>
            <a:endParaRPr lang="en-US" sz="800" dirty="0"/>
          </a:p>
        </p:txBody>
      </p:sp>
    </p:spTree>
    <p:extLst>
      <p:ext uri="{BB962C8B-B14F-4D97-AF65-F5344CB8AC3E}">
        <p14:creationId xmlns:p14="http://schemas.microsoft.com/office/powerpoint/2010/main" val="905379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7554</TotalTime>
  <Words>1271</Words>
  <Application>Microsoft Office PowerPoint</Application>
  <PresentationFormat>Widescreen</PresentationFormat>
  <Paragraphs>203</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Trebuchet MS</vt:lpstr>
      <vt:lpstr>Wingdings 3</vt:lpstr>
      <vt:lpstr>Facet</vt:lpstr>
      <vt:lpstr>Colorado Economic Update </vt:lpstr>
      <vt:lpstr>Presentation Overview </vt:lpstr>
      <vt:lpstr>2014 Review </vt:lpstr>
      <vt:lpstr>2014 Review </vt:lpstr>
      <vt:lpstr>Regional Economic Update </vt:lpstr>
      <vt:lpstr>Regional Economic Update </vt:lpstr>
      <vt:lpstr>Regional Economic Update </vt:lpstr>
      <vt:lpstr>Regional Economic Update </vt:lpstr>
      <vt:lpstr>Regional Economic Update </vt:lpstr>
      <vt:lpstr>Regional Economic Update </vt:lpstr>
      <vt:lpstr>Regional Economic Update </vt:lpstr>
      <vt:lpstr>Regional Economic Update </vt:lpstr>
      <vt:lpstr>Regional Economic Update </vt:lpstr>
      <vt:lpstr>2015 Forecast</vt:lpstr>
      <vt:lpstr>Questions &amp; Comments </vt:lpstr>
      <vt:lpstr>Additional Disclosure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Economic Update</dc:title>
  <dc:creator>Ben</dc:creator>
  <cp:lastModifiedBy>Ben</cp:lastModifiedBy>
  <cp:revision>45</cp:revision>
  <dcterms:created xsi:type="dcterms:W3CDTF">2015-03-06T17:00:48Z</dcterms:created>
  <dcterms:modified xsi:type="dcterms:W3CDTF">2015-03-12T15:46:16Z</dcterms:modified>
</cp:coreProperties>
</file>