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D900-459D-46A0-8BBA-5D38E64C071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5A1-4692-4D32-B250-3BDF74680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2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D900-459D-46A0-8BBA-5D38E64C071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5A1-4692-4D32-B250-3BDF74680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6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D900-459D-46A0-8BBA-5D38E64C071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5A1-4692-4D32-B250-3BDF74680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6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D900-459D-46A0-8BBA-5D38E64C071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5A1-4692-4D32-B250-3BDF74680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7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D900-459D-46A0-8BBA-5D38E64C071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5A1-4692-4D32-B250-3BDF74680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30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D900-459D-46A0-8BBA-5D38E64C071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5A1-4692-4D32-B250-3BDF74680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03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D900-459D-46A0-8BBA-5D38E64C071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5A1-4692-4D32-B250-3BDF74680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67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D900-459D-46A0-8BBA-5D38E64C071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5A1-4692-4D32-B250-3BDF74680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2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D900-459D-46A0-8BBA-5D38E64C071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5A1-4692-4D32-B250-3BDF74680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4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D900-459D-46A0-8BBA-5D38E64C071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5A1-4692-4D32-B250-3BDF74680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D900-459D-46A0-8BBA-5D38E64C071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5A1-4692-4D32-B250-3BDF74680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9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CD900-459D-46A0-8BBA-5D38E64C071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1F5A1-4692-4D32-B250-3BDF74680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9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Vacation Home </a:t>
            </a:r>
            <a:r>
              <a:rPr lang="en-US" b="1" dirty="0" smtClean="0"/>
              <a:t>Rentals</a:t>
            </a:r>
            <a:br>
              <a:rPr lang="en-US" b="1" dirty="0" smtClean="0"/>
            </a:b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Issues, Emerging Trends and Best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Practices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Rees Consulting, Inc. - Crested Butte</a:t>
            </a:r>
          </a:p>
          <a:p>
            <a:r>
              <a:rPr lang="en-US" dirty="0" smtClean="0"/>
              <a:t>WSW Consulting – Marin County</a:t>
            </a:r>
          </a:p>
          <a:p>
            <a:r>
              <a:rPr lang="en-US" dirty="0" smtClean="0"/>
              <a:t>RRC Associates, LLC - Boulder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11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Issues and Trends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Explosive, Innovative Industry </a:t>
            </a:r>
          </a:p>
          <a:p>
            <a:pPr lvl="0"/>
            <a:r>
              <a:rPr lang="en-US" dirty="0"/>
              <a:t>Towns Slowly Respond</a:t>
            </a:r>
          </a:p>
          <a:p>
            <a:pPr lvl="0"/>
            <a:r>
              <a:rPr lang="en-US" dirty="0"/>
              <a:t>Change in Community Concerns</a:t>
            </a:r>
          </a:p>
          <a:p>
            <a:pPr lvl="0"/>
            <a:r>
              <a:rPr lang="en-US" dirty="0"/>
              <a:t>Moving from Prohibition to Regulation</a:t>
            </a:r>
          </a:p>
          <a:p>
            <a:r>
              <a:rPr lang="en-US" dirty="0"/>
              <a:t>Litigation and Legislation on the Rise </a:t>
            </a:r>
          </a:p>
        </p:txBody>
      </p:sp>
    </p:spTree>
    <p:extLst>
      <p:ext uri="{BB962C8B-B14F-4D97-AF65-F5344CB8AC3E}">
        <p14:creationId xmlns:p14="http://schemas.microsoft.com/office/powerpoint/2010/main" val="3070365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Best Practices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Mapping – </a:t>
            </a:r>
            <a:r>
              <a:rPr lang="en-US" sz="2200" i="1" dirty="0"/>
              <a:t>Durango and Crested Butte</a:t>
            </a:r>
          </a:p>
          <a:p>
            <a:pPr lvl="0"/>
            <a:r>
              <a:rPr lang="en-US" dirty="0"/>
              <a:t>Inspections – </a:t>
            </a:r>
            <a:r>
              <a:rPr lang="en-US" sz="2200" i="1" dirty="0"/>
              <a:t>Park City</a:t>
            </a:r>
          </a:p>
          <a:p>
            <a:pPr lvl="0"/>
            <a:r>
              <a:rPr lang="en-US" dirty="0"/>
              <a:t>Community outreach – </a:t>
            </a:r>
            <a:r>
              <a:rPr lang="en-US" sz="2200" i="1" dirty="0"/>
              <a:t>Breckenridge and Durango</a:t>
            </a:r>
          </a:p>
          <a:p>
            <a:pPr lvl="0"/>
            <a:r>
              <a:rPr lang="en-US" dirty="0"/>
              <a:t>License numbers on all listings – </a:t>
            </a:r>
            <a:r>
              <a:rPr lang="en-US" sz="2200" i="1" dirty="0"/>
              <a:t>Durango and Steamboat</a:t>
            </a:r>
          </a:p>
          <a:p>
            <a:pPr lvl="0"/>
            <a:r>
              <a:rPr lang="en-US" dirty="0"/>
              <a:t>Postings within VHR units - </a:t>
            </a:r>
            <a:r>
              <a:rPr lang="en-US" sz="2200" i="1" dirty="0"/>
              <a:t>Breckenridge</a:t>
            </a:r>
          </a:p>
          <a:p>
            <a:pPr lvl="0"/>
            <a:r>
              <a:rPr lang="en-US" dirty="0"/>
              <a:t>Full time vs. occasional VHR categories - </a:t>
            </a:r>
            <a:r>
              <a:rPr lang="en-US" sz="2200" i="1" dirty="0"/>
              <a:t>Santa Fe and Steamboat</a:t>
            </a:r>
          </a:p>
          <a:p>
            <a:pPr lvl="0"/>
            <a:r>
              <a:rPr lang="en-US" dirty="0"/>
              <a:t>Regional cooperation – </a:t>
            </a:r>
            <a:r>
              <a:rPr lang="en-US" sz="2200" i="1" dirty="0"/>
              <a:t>Park City and Estes Park</a:t>
            </a:r>
          </a:p>
          <a:p>
            <a:pPr lvl="0"/>
            <a:r>
              <a:rPr lang="en-US" dirty="0"/>
              <a:t>Website – </a:t>
            </a:r>
            <a:r>
              <a:rPr lang="en-US" sz="2200" i="1" dirty="0"/>
              <a:t>Durango</a:t>
            </a:r>
          </a:p>
          <a:p>
            <a:pPr lvl="0"/>
            <a:r>
              <a:rPr lang="en-US" dirty="0"/>
              <a:t>Local manager contact – </a:t>
            </a:r>
            <a:r>
              <a:rPr lang="en-US" sz="2200" i="1" dirty="0"/>
              <a:t>Breckenridge, Park City, Grand Lake </a:t>
            </a:r>
          </a:p>
          <a:p>
            <a:pPr lvl="0"/>
            <a:r>
              <a:rPr lang="en-US" dirty="0"/>
              <a:t>Fees to cover costs – </a:t>
            </a:r>
            <a:r>
              <a:rPr lang="en-US" sz="2200" i="1" dirty="0"/>
              <a:t>Austin, </a:t>
            </a:r>
            <a:r>
              <a:rPr lang="en-US" sz="2200" i="1" dirty="0" smtClean="0"/>
              <a:t>Napa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66962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Potential Roles for CAST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Develop efficient database/tracking systems</a:t>
            </a:r>
            <a:endParaRPr lang="en-US" sz="2000" dirty="0"/>
          </a:p>
          <a:p>
            <a:pPr lvl="0"/>
            <a:r>
              <a:rPr lang="en-US" dirty="0"/>
              <a:t>Negotiate disclosure agreements with hosting sites</a:t>
            </a:r>
            <a:endParaRPr lang="en-US" sz="2000" dirty="0"/>
          </a:p>
          <a:p>
            <a:pPr lvl="0"/>
            <a:r>
              <a:rPr lang="en-US" dirty="0"/>
              <a:t>Support State Initiatives</a:t>
            </a:r>
            <a:endParaRPr lang="en-US" sz="2000" dirty="0"/>
          </a:p>
          <a:p>
            <a:pPr lvl="1"/>
            <a:r>
              <a:rPr lang="en-US" dirty="0"/>
              <a:t>sales and property taxation</a:t>
            </a:r>
            <a:endParaRPr lang="en-US" sz="1800" dirty="0"/>
          </a:p>
          <a:p>
            <a:pPr lvl="1"/>
            <a:r>
              <a:rPr lang="en-US" dirty="0"/>
              <a:t>disclosure requirements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16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145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Vacation Home Rentals Issues, Emerging Trends and Best Practices </vt:lpstr>
      <vt:lpstr>Issues and Trends</vt:lpstr>
      <vt:lpstr>Best Practices</vt:lpstr>
      <vt:lpstr>Potential Roles for CAST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Vacation Home Rentals Issues, Emerging Trends and Best Practices</dc:title>
  <dc:creator>Melanie</dc:creator>
  <cp:lastModifiedBy>Melanie</cp:lastModifiedBy>
  <cp:revision>3</cp:revision>
  <dcterms:created xsi:type="dcterms:W3CDTF">2015-08-27T15:29:21Z</dcterms:created>
  <dcterms:modified xsi:type="dcterms:W3CDTF">2015-08-27T15:39:06Z</dcterms:modified>
</cp:coreProperties>
</file>